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1" r:id="rId3"/>
    <p:sldId id="262" r:id="rId4"/>
    <p:sldId id="276" r:id="rId5"/>
    <p:sldId id="263" r:id="rId6"/>
    <p:sldId id="264" r:id="rId7"/>
    <p:sldId id="265" r:id="rId8"/>
    <p:sldId id="271" r:id="rId9"/>
    <p:sldId id="272" r:id="rId10"/>
    <p:sldId id="267" r:id="rId11"/>
    <p:sldId id="273" r:id="rId12"/>
    <p:sldId id="274" r:id="rId13"/>
    <p:sldId id="277" r:id="rId14"/>
    <p:sldId id="266" r:id="rId15"/>
    <p:sldId id="270" r:id="rId16"/>
    <p:sldId id="260" r:id="rId17"/>
    <p:sldId id="269" r:id="rId18"/>
    <p:sldId id="278" r:id="rId19"/>
    <p:sldId id="279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13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47-4A4B-B581-0F2EE5BE2E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47-4A4B-B581-0F2EE5BE2EB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47-4A4B-B581-0F2EE5BE2EB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47-4A4B-B581-0F2EE5BE2EB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47-4A4B-B581-0F2EE5BE2EB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F47-4A4B-B581-0F2EE5BE2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502144"/>
        <c:axId val="96503680"/>
      </c:barChart>
      <c:catAx>
        <c:axId val="9650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6503680"/>
        <c:crosses val="autoZero"/>
        <c:auto val="1"/>
        <c:lblAlgn val="ctr"/>
        <c:lblOffset val="100"/>
        <c:noMultiLvlLbl val="0"/>
      </c:catAx>
      <c:valAx>
        <c:axId val="96503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5021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5B-44AB-935D-A48C5F33F7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5B-44AB-935D-A48C5F33F7B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5B-44AB-935D-A48C5F33F7B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5B-44AB-935D-A48C5F33F7B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5B-44AB-935D-A48C5F33F7B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65B-44AB-935D-A48C5F33F7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298560"/>
        <c:axId val="103300096"/>
      </c:barChart>
      <c:catAx>
        <c:axId val="10329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3300096"/>
        <c:crosses val="autoZero"/>
        <c:auto val="1"/>
        <c:lblAlgn val="ctr"/>
        <c:lblOffset val="100"/>
        <c:noMultiLvlLbl val="0"/>
      </c:catAx>
      <c:valAx>
        <c:axId val="103300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2985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ECDA2-D954-4DF1-BD11-80758BBF9BB2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1E857-718B-4422-A384-77BB328C4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49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31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171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753800"/>
            <a:ext cx="8222100" cy="1350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SzPct val="100000"/>
              <a:defRPr sz="4200"/>
            </a:lvl2pPr>
            <a:lvl3pPr lvl="2" rtl="0">
              <a:spcBef>
                <a:spcPts val="0"/>
              </a:spcBef>
              <a:buSzPct val="100000"/>
              <a:defRPr sz="4200"/>
            </a:lvl3pPr>
            <a:lvl4pPr lvl="3" rtl="0">
              <a:spcBef>
                <a:spcPts val="0"/>
              </a:spcBef>
              <a:buSzPct val="100000"/>
              <a:defRPr sz="4200"/>
            </a:lvl4pPr>
            <a:lvl5pPr lvl="4" rtl="0">
              <a:spcBef>
                <a:spcPts val="0"/>
              </a:spcBef>
              <a:buSzPct val="100000"/>
              <a:defRPr sz="4200"/>
            </a:lvl5pPr>
            <a:lvl6pPr lvl="5" rtl="0">
              <a:spcBef>
                <a:spcPts val="0"/>
              </a:spcBef>
              <a:buSzPct val="100000"/>
              <a:defRPr sz="4200"/>
            </a:lvl6pPr>
            <a:lvl7pPr lvl="6" rtl="0">
              <a:spcBef>
                <a:spcPts val="0"/>
              </a:spcBef>
              <a:buSzPct val="100000"/>
              <a:defRPr sz="4200"/>
            </a:lvl7pPr>
            <a:lvl8pPr lvl="7" rtl="0">
              <a:spcBef>
                <a:spcPts val="0"/>
              </a:spcBef>
              <a:buSzPct val="100000"/>
              <a:defRPr sz="4200"/>
            </a:lvl8pPr>
            <a:lvl9pPr lvl="8" rtl="0">
              <a:spcBef>
                <a:spcPts val="0"/>
              </a:spcBef>
              <a:buSzPct val="100000"/>
              <a:defRPr sz="4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6260830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2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65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7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4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2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63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4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4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89EFA-539F-40D1-90F8-5C9381E0C563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97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ic.rutubelist.ru/video/12/41/124103cf399fb9953c3c51691f5a6b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7605564" cy="5070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76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548680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Каждый из нас наверное не раз слышал, что жизнь – это движенье! Именно движение помогало жителям блокадного Ленинграда не падать духом. Так в городе в течение всего времени блокады было проведено 3 футбольных матча!</a:t>
            </a:r>
          </a:p>
          <a:p>
            <a:pPr algn="ctr"/>
            <a:r>
              <a:rPr lang="ru-RU" b="1" dirty="0" smtClean="0"/>
              <a:t> Давайте же и мы с вами позаботимся о своем здоровье - немного разомнемся и отдохнем.</a:t>
            </a:r>
          </a:p>
          <a:p>
            <a:pPr algn="ctr"/>
            <a:r>
              <a:rPr lang="ru-RU" b="1" i="1" u="sng" dirty="0" smtClean="0"/>
              <a:t>Физкультминутка</a:t>
            </a:r>
            <a:endParaRPr lang="ru-RU" b="1" u="sng" dirty="0"/>
          </a:p>
        </p:txBody>
      </p:sp>
      <p:pic>
        <p:nvPicPr>
          <p:cNvPr id="26627" name="Picture 3" descr="F:\ленинград\705278-56a00f3e1e3b68b9ed3cd45eef6b1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852936"/>
            <a:ext cx="5596880" cy="3317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828800" y="18288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28860" y="642918"/>
            <a:ext cx="5143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Заполни диаграмму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85786" y="642918"/>
          <a:ext cx="7715304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63688" y="3356992"/>
            <a:ext cx="1008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Установлено 35 км. баррикад  и противотанковых препятствий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5085185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10 дивизий  народного ополчения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5301208"/>
            <a:ext cx="100811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8 км. коридор на Ладожское озеро </a:t>
            </a:r>
            <a:endParaRPr lang="ru-RU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509120"/>
            <a:ext cx="8640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За 18 дней построена железная дорога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3501008"/>
            <a:ext cx="864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33 км. протяженность железной дороги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1772816"/>
            <a:ext cx="8640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расстоянии более 60 км. немецкие войска отброшены от Ленинграда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ленинград\4a9be533557ba1f59e61f82ead1962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56376" cy="5967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92696"/>
            <a:ext cx="734481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000" b="1" dirty="0" smtClean="0"/>
              <a:t>Начертите прямоугольник со сторонами 5 и 8 клеток тетради и закрасьте 1/8 часть.</a:t>
            </a:r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 Это доля  хлеба ленинградского ребенка</a:t>
            </a:r>
            <a:endParaRPr lang="ru-RU" b="1" dirty="0" smtClean="0"/>
          </a:p>
          <a:p>
            <a:pPr algn="ctr"/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4578" name="Picture 2" descr="F:\ленинград\1_63c36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92896"/>
            <a:ext cx="5842079" cy="3896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1772816"/>
            <a:ext cx="86823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времена блокады Ленинграда рабочий человек получал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250 гр. хлеба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день, а дети и неработающие люди по 125 гр.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грамм хлеба выдали семье, если в ней проживают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детей и 3 работающих взрослых?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3717032"/>
            <a:ext cx="5628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125*12+250*3= 1500+750= 2250 гр.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4115" y="476672"/>
            <a:ext cx="46653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Реши задачу: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 flipH="1">
            <a:off x="8683050" y="3068960"/>
            <a:ext cx="460950" cy="103514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764704"/>
            <a:ext cx="46653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Реши задачу: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951673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Calibri" pitchFamily="34" charset="0"/>
              </a:rPr>
              <a:t>125-граммовый кусок хлеба:</a:t>
            </a:r>
            <a:endParaRPr lang="ru-RU" sz="3600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endParaRPr lang="ru-RU" sz="2800" dirty="0" smtClean="0">
              <a:latin typeface="Calibri" pitchFamily="34" charset="0"/>
            </a:endParaRPr>
          </a:p>
          <a:p>
            <a:pPr algn="ctr"/>
            <a:r>
              <a:rPr lang="ru-RU" sz="2800" dirty="0" smtClean="0">
                <a:latin typeface="Calibri" pitchFamily="34" charset="0"/>
              </a:rPr>
              <a:t>Пищевая целлюлоза – 10%</a:t>
            </a:r>
          </a:p>
          <a:p>
            <a:pPr algn="ctr"/>
            <a:r>
              <a:rPr lang="ru-RU" sz="2800" dirty="0" smtClean="0">
                <a:latin typeface="Calibri" pitchFamily="34" charset="0"/>
              </a:rPr>
              <a:t>Хлопковый жмых – 10%</a:t>
            </a:r>
          </a:p>
          <a:p>
            <a:pPr algn="ctr"/>
            <a:r>
              <a:rPr lang="ru-RU" sz="2800" dirty="0" smtClean="0">
                <a:latin typeface="Calibri" pitchFamily="34" charset="0"/>
              </a:rPr>
              <a:t>Обойная пыль – 10%</a:t>
            </a:r>
          </a:p>
          <a:p>
            <a:pPr algn="ctr"/>
            <a:r>
              <a:rPr lang="ru-RU" sz="2800" dirty="0" smtClean="0">
                <a:latin typeface="Calibri" pitchFamily="34" charset="0"/>
              </a:rPr>
              <a:t>Вытряски из мешков – 2%</a:t>
            </a:r>
          </a:p>
          <a:p>
            <a:pPr algn="ctr"/>
            <a:r>
              <a:rPr lang="ru-RU" sz="2800" dirty="0" smtClean="0">
                <a:latin typeface="Calibri" pitchFamily="34" charset="0"/>
              </a:rPr>
              <a:t>Кукурузная мука – 3%</a:t>
            </a:r>
          </a:p>
          <a:p>
            <a:pPr algn="ctr"/>
            <a:r>
              <a:rPr lang="ru-RU" sz="2800" dirty="0" smtClean="0">
                <a:latin typeface="Calibri" pitchFamily="34" charset="0"/>
              </a:rPr>
              <a:t>Ржаная мука – 73%.</a:t>
            </a:r>
          </a:p>
          <a:p>
            <a:pPr algn="ctr"/>
            <a:r>
              <a:rPr lang="ru-RU" sz="2800" i="1" dirty="0" smtClean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Вычислите, сколько граммов составляет каждый компонент хлеба?</a:t>
            </a:r>
            <a:endParaRPr lang="ru-RU" sz="2800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964488" y="548680"/>
            <a:ext cx="179512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052736"/>
            <a:ext cx="7056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Calibri" pitchFamily="34" charset="0"/>
              </a:rPr>
              <a:t>Пищевая целлюлоза – 12,5г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Calibri" pitchFamily="34" charset="0"/>
              </a:rPr>
              <a:t>Хлопковый жмых – 12,5 гр.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Calibri" pitchFamily="34" charset="0"/>
              </a:rPr>
              <a:t>Обойная пыль – 12,5 гр.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Calibri" pitchFamily="34" charset="0"/>
              </a:rPr>
              <a:t>Вытряски из мешков – 2,5 гр.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Calibri" pitchFamily="34" charset="0"/>
              </a:rPr>
              <a:t>Кукурузная мука – 3,75 гр.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Calibri" pitchFamily="34" charset="0"/>
              </a:rPr>
              <a:t>Ржаная мука – 91,25 гр.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E:\ленинград\img0.jpg"/>
          <p:cNvPicPr>
            <a:picLocks noChangeAspect="1" noChangeArrowheads="1"/>
          </p:cNvPicPr>
          <p:nvPr/>
        </p:nvPicPr>
        <p:blipFill>
          <a:blip r:embed="rId2" cstate="print"/>
          <a:srcRect l="1963" r="1963" b="32150"/>
          <a:stretch>
            <a:fillRect/>
          </a:stretch>
        </p:blipFill>
        <p:spPr bwMode="auto">
          <a:xfrm>
            <a:off x="251520" y="476672"/>
            <a:ext cx="5184576" cy="2746113"/>
          </a:xfrm>
          <a:prstGeom prst="rect">
            <a:avLst/>
          </a:prstGeom>
          <a:noFill/>
        </p:spPr>
      </p:pic>
      <p:pic>
        <p:nvPicPr>
          <p:cNvPr id="35843" name="Picture 3" descr="E:\ленинград\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068960"/>
            <a:ext cx="6016668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2100" cy="13503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Итоги урока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2100" y="2967335"/>
            <a:ext cx="655980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26-28 баллов – «5»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18-25 баллов – «4»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12-17 баллов – «3»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836712"/>
            <a:ext cx="3326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Вычисли: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2739698"/>
            <a:ext cx="712879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735 631 × 11 =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3 376 493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× </a:t>
            </a:r>
            <a:r>
              <a:rPr lang="ru-RU" sz="32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8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=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420888"/>
            <a:ext cx="71748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работу!</a:t>
            </a:r>
            <a:endParaRPr lang="ru-RU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5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0648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735 631 × 11 = 8091941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1128 831 × 24 = 27011944</a:t>
            </a:r>
            <a:endParaRPr lang="ru-RU" sz="4400" dirty="0" smtClean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Picture 2" descr="F:\ленинград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5724128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412776"/>
            <a:ext cx="684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Блокада 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ЛЕНИНГРАДА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в цифрах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Я помню, я горжусь!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620688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Реши ребус</a:t>
            </a:r>
          </a:p>
        </p:txBody>
      </p:sp>
      <p:pic>
        <p:nvPicPr>
          <p:cNvPr id="4" name="Рисунок 3" descr="F:\ленинград\slissel__burg.png"/>
          <p:cNvPicPr/>
          <p:nvPr/>
        </p:nvPicPr>
        <p:blipFill>
          <a:blip r:embed="rId2" cstate="print"/>
          <a:srcRect t="19565" b="19565"/>
          <a:stretch>
            <a:fillRect/>
          </a:stretch>
        </p:blipFill>
        <p:spPr bwMode="auto">
          <a:xfrm>
            <a:off x="611560" y="2060848"/>
            <a:ext cx="79208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09778" y="4365104"/>
            <a:ext cx="4480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Шлиссельбург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983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548680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Сорок первый, сентябрь, восьмое число.</a:t>
            </a:r>
            <a:endParaRPr lang="ru-RU" sz="1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этот день нас блокады огнем обожгло.</a:t>
            </a:r>
            <a:endParaRPr lang="ru-RU" sz="1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в тот день не могли даже предположить,</a:t>
            </a:r>
            <a:endParaRPr lang="ru-RU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 нам долго терпеть и как мало нам жить</a:t>
            </a:r>
            <a:r>
              <a:rPr lang="ru-RU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F:\ленинград\test_test_55_1548580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878538" cy="4585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Вычисли:</a:t>
            </a:r>
          </a:p>
          <a:p>
            <a:pPr algn="ctr"/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Сколько месяцев длилась блокада Ленинграда?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869160"/>
            <a:ext cx="1043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28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68053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Установите соответствие:</a:t>
            </a:r>
            <a:endParaRPr lang="ru-RU" sz="4800" dirty="0">
              <a:solidFill>
                <a:srgbClr val="0070C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7584" y="1268760"/>
          <a:ext cx="6613346" cy="3920631"/>
        </p:xfrm>
        <a:graphic>
          <a:graphicData uri="http://schemas.openxmlformats.org/drawingml/2006/table">
            <a:tbl>
              <a:tblPr/>
              <a:tblGrid>
                <a:gridCol w="367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1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2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0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Событие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 июля 1941 года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Немецкие войска перерезали железные дороги, связывающие Ленинград со страной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30 августа 1941 года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Началось движение автомашин по ледовой дороге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 сентября 1941 года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Наступление фашистских войск на Ленинград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22 ноября 1941 года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Движение по «Дороге жизни» стало постоянным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Январь 1942 года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Советские войска прорвали кольцо блокады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Январь 1943 года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Немецко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 фашистские войска овладели Шлиссельбургом, началась блокада Ленинграда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27 января 1944 года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Полное освобождение Ленинграда от блокады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З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Декабрь 1942 года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г.Ленинград получил звание «Город-Герой»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И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 января 1945 года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Учреждена медаль «За оборону Ленинграда»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К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 мая 1965 года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Город Ленинград награжден орденом Ленина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03648" y="5229200"/>
          <a:ext cx="5600700" cy="958850"/>
        </p:xfrm>
        <a:graphic>
          <a:graphicData uri="http://schemas.openxmlformats.org/drawingml/2006/table">
            <a:tbl>
              <a:tblPr/>
              <a:tblGrid>
                <a:gridCol w="5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7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07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07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07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07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79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99590" y="2132853"/>
          <a:ext cx="7200805" cy="2376266"/>
        </p:xfrm>
        <a:graphic>
          <a:graphicData uri="http://schemas.openxmlformats.org/drawingml/2006/table">
            <a:tbl>
              <a:tblPr/>
              <a:tblGrid>
                <a:gridCol w="719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8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8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8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8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8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188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493</Words>
  <Application>Microsoft Office PowerPoint</Application>
  <PresentationFormat>Экран (4:3)</PresentationFormat>
  <Paragraphs>135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урока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muzeum</dc:creator>
  <cp:lastModifiedBy>СЕКРЕТАРЬ</cp:lastModifiedBy>
  <cp:revision>24</cp:revision>
  <dcterms:created xsi:type="dcterms:W3CDTF">2020-03-16T08:08:17Z</dcterms:created>
  <dcterms:modified xsi:type="dcterms:W3CDTF">2023-04-04T01:50:40Z</dcterms:modified>
</cp:coreProperties>
</file>