
<file path=[Content_Types].xml><?xml version="1.0" encoding="utf-8"?>
<Types xmlns="http://schemas.openxmlformats.org/package/2006/content-types"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6" r:id="rId10"/>
    <p:sldId id="264" r:id="rId11"/>
    <p:sldId id="267" r:id="rId12"/>
    <p:sldId id="265" r:id="rId13"/>
    <p:sldId id="269" r:id="rId14"/>
    <p:sldId id="268" r:id="rId1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09" d="100"/>
          <a:sy n="109" d="100"/>
        </p:scale>
        <p:origin x="58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231140" y="243840"/>
            <a:ext cx="11724640" cy="6377939"/>
          </a:xfrm>
          <a:prstGeom prst="rect">
            <a:avLst/>
          </a:prstGeom>
          <a:solidFill>
            <a:schemeClr val="accent1"/>
          </a:solidFill>
          <a:ln w="1270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09980" y="882376"/>
            <a:ext cx="9966960" cy="2926080"/>
          </a:xfrm>
        </p:spPr>
        <p:txBody>
          <a:bodyPr anchor="b">
            <a:normAutofit/>
          </a:bodyPr>
          <a:lstStyle>
            <a:lvl1pPr algn="ctr">
              <a:lnSpc>
                <a:spcPct val="85000"/>
              </a:lnSpc>
              <a:defRPr sz="7200" b="1" cap="all" baseline="0">
                <a:solidFill>
                  <a:srgbClr val="FFFFFF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09530" y="3869634"/>
            <a:ext cx="8767860" cy="1388165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rgbClr val="FFFFFF"/>
                </a:solidFill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5F2CC057-1E41-4A44-AC16-39ADBE187303}" type="datetimeFigureOut">
              <a:rPr lang="ru-RU" smtClean="0"/>
              <a:t>16.02.2026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8938BE06-AD57-4594-82B8-D038374773B7}" type="slidenum">
              <a:rPr lang="ru-RU" smtClean="0"/>
              <a:t>‹#›</a:t>
            </a:fld>
            <a:endParaRPr lang="ru-RU"/>
          </a:p>
        </p:txBody>
      </p:sp>
      <p:cxnSp>
        <p:nvCxnSpPr>
          <p:cNvPr id="8" name="Straight Connector 7"/>
          <p:cNvCxnSpPr/>
          <p:nvPr/>
        </p:nvCxnSpPr>
        <p:spPr>
          <a:xfrm>
            <a:off x="1978660" y="3733800"/>
            <a:ext cx="8229601" cy="0"/>
          </a:xfrm>
          <a:prstGeom prst="line">
            <a:avLst/>
          </a:prstGeom>
          <a:ln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156721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2CC057-1E41-4A44-AC16-39ADBE187303}" type="datetimeFigureOut">
              <a:rPr lang="ru-RU" smtClean="0"/>
              <a:t>16.02.2026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8BE06-AD57-4594-82B8-D038374773B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810609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762000"/>
            <a:ext cx="2324100" cy="5410200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3000" y="762000"/>
            <a:ext cx="7429500" cy="541020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2CC057-1E41-4A44-AC16-39ADBE187303}" type="datetimeFigureOut">
              <a:rPr lang="ru-RU" smtClean="0"/>
              <a:t>16.02.2026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8BE06-AD57-4594-82B8-D038374773B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955820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2CC057-1E41-4A44-AC16-39ADBE187303}" type="datetimeFigureOut">
              <a:rPr lang="ru-RU" smtClean="0"/>
              <a:t>16.02.2026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8BE06-AD57-4594-82B8-D038374773B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457132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06424" y="1173575"/>
            <a:ext cx="9966960" cy="2926080"/>
          </a:xfrm>
        </p:spPr>
        <p:txBody>
          <a:bodyPr anchor="b">
            <a:noAutofit/>
          </a:bodyPr>
          <a:lstStyle>
            <a:lvl1pPr algn="ctr">
              <a:lnSpc>
                <a:spcPct val="85000"/>
              </a:lnSpc>
              <a:defRPr sz="7200" b="0" cap="all" baseline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09928" y="4154520"/>
            <a:ext cx="8769096" cy="1363806"/>
          </a:xfrm>
        </p:spPr>
        <p:txBody>
          <a:bodyPr anchor="t">
            <a:normAutofit/>
          </a:bodyPr>
          <a:lstStyle>
            <a:lvl1pPr marL="0" indent="0" algn="ctr">
              <a:buNone/>
              <a:defRPr sz="2200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2CC057-1E41-4A44-AC16-39ADBE187303}" type="datetimeFigureOut">
              <a:rPr lang="ru-RU" smtClean="0"/>
              <a:t>16.02.2026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8BE06-AD57-4594-82B8-D038374773B7}" type="slidenum">
              <a:rPr lang="ru-RU" smtClean="0"/>
              <a:t>‹#›</a:t>
            </a:fld>
            <a:endParaRPr lang="ru-RU"/>
          </a:p>
        </p:txBody>
      </p:sp>
      <p:cxnSp>
        <p:nvCxnSpPr>
          <p:cNvPr id="7" name="Straight Connector 6"/>
          <p:cNvCxnSpPr/>
          <p:nvPr/>
        </p:nvCxnSpPr>
        <p:spPr>
          <a:xfrm>
            <a:off x="1981200" y="4020408"/>
            <a:ext cx="8229601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382060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43000" y="2057399"/>
            <a:ext cx="4754880" cy="40233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67612" y="2057400"/>
            <a:ext cx="4754880" cy="40233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2CC057-1E41-4A44-AC16-39ADBE187303}" type="datetimeFigureOut">
              <a:rPr lang="ru-RU" smtClean="0"/>
              <a:t>16.02.2026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8BE06-AD57-4594-82B8-D038374773B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076196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2001511"/>
            <a:ext cx="4754880" cy="77724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3000" y="2721483"/>
            <a:ext cx="4754880" cy="338328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69173" y="1999032"/>
            <a:ext cx="4754880" cy="77724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69173" y="2719322"/>
            <a:ext cx="4754880" cy="338328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2CC057-1E41-4A44-AC16-39ADBE187303}" type="datetimeFigureOut">
              <a:rPr lang="ru-RU" smtClean="0"/>
              <a:t>16.02.2026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8BE06-AD57-4594-82B8-D038374773B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596216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2CC057-1E41-4A44-AC16-39ADBE187303}" type="datetimeFigureOut">
              <a:rPr lang="ru-RU" smtClean="0"/>
              <a:t>16.02.2026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8BE06-AD57-4594-82B8-D038374773B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277711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2CC057-1E41-4A44-AC16-39ADBE187303}" type="datetimeFigureOut">
              <a:rPr lang="ru-RU" smtClean="0"/>
              <a:t>16.02.2026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8BE06-AD57-4594-82B8-D038374773B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685719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097280"/>
            <a:ext cx="3931920" cy="173736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defRPr sz="40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52159" y="1097280"/>
            <a:ext cx="5212080" cy="466344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0" y="2834640"/>
            <a:ext cx="3931920" cy="301752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7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2CC057-1E41-4A44-AC16-39ADBE187303}" type="datetimeFigureOut">
              <a:rPr lang="ru-RU" smtClean="0"/>
              <a:t>16.02.2026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8BE06-AD57-4594-82B8-D038374773B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429172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097280"/>
            <a:ext cx="3931920" cy="173736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defRPr sz="40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413248" y="1069847"/>
            <a:ext cx="6099048" cy="4800600"/>
          </a:xfrm>
        </p:spPr>
        <p:txBody>
          <a:bodyPr lIns="274320" tIns="182880" anchor="t">
            <a:normAutofit/>
          </a:bodyPr>
          <a:lstStyle>
            <a:lvl1pPr marL="0" indent="0">
              <a:buNone/>
              <a:defRPr sz="2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0" y="2834640"/>
            <a:ext cx="3931920" cy="288036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7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2CC057-1E41-4A44-AC16-39ADBE187303}" type="datetimeFigureOut">
              <a:rPr lang="ru-RU" smtClean="0"/>
              <a:t>16.02.2026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8BE06-AD57-4594-82B8-D038374773B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55022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231140" y="243840"/>
            <a:ext cx="11724640" cy="6377939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2057400"/>
            <a:ext cx="9872871" cy="4038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142996" y="6223828"/>
            <a:ext cx="232907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accent1"/>
                </a:solidFill>
              </a:defRPr>
            </a:lvl1pPr>
          </a:lstStyle>
          <a:p>
            <a:fld id="{5F2CC057-1E41-4A44-AC16-39ADBE187303}" type="datetimeFigureOut">
              <a:rPr lang="ru-RU" smtClean="0"/>
              <a:t>16.02.2026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949148" y="6223828"/>
            <a:ext cx="471777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accent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329530" y="6223828"/>
            <a:ext cx="17062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fld id="{8938BE06-AD57-4594-82B8-D038374773B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44865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228600" indent="-182880" algn="l" defTabSz="914400" rtl="0" eaLnBrk="1" latinLnBrk="0" hangingPunct="1">
        <a:lnSpc>
          <a:spcPct val="90000"/>
        </a:lnSpc>
        <a:spcBef>
          <a:spcPts val="1400"/>
        </a:spcBef>
        <a:buClr>
          <a:schemeClr val="accent1"/>
        </a:buClr>
        <a:buSzPct val="80000"/>
        <a:buFont typeface="Corbel" pitchFamily="34" charset="0"/>
        <a:buChar char="•"/>
        <a:defRPr sz="2200" kern="1200">
          <a:solidFill>
            <a:schemeClr val="accent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2000" kern="1200">
          <a:solidFill>
            <a:schemeClr val="accent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8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F4909ED-67E1-4667-9737-83C81A19914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sz="6000" dirty="0"/>
              <a:t>Мастер-класс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7B72D80D-3FD1-493E-821B-E8D7239555F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ru-RU" sz="3600" dirty="0"/>
              <a:t>«Рабочий лист как средство организации учебной деятельности»</a:t>
            </a:r>
          </a:p>
        </p:txBody>
      </p:sp>
    </p:spTree>
    <p:extLst>
      <p:ext uri="{BB962C8B-B14F-4D97-AF65-F5344CB8AC3E}">
        <p14:creationId xmlns:p14="http://schemas.microsoft.com/office/powerpoint/2010/main" val="394595976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A78C159-8EA7-482C-A6E0-8065CFF26E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just"/>
            <a:r>
              <a:rPr lang="ru-RU" dirty="0"/>
              <a:t>Процесс создания рабочего листа можно разделить на следующие этапы: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57A60A4-5598-49B0-B75E-1A3BE52549E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l"/>
            <a:r>
              <a:rPr lang="ru-RU" b="0" i="0" dirty="0">
                <a:solidFill>
                  <a:srgbClr val="404040"/>
                </a:solidFill>
                <a:effectLst/>
                <a:latin typeface="Open Sans" panose="020B0606030504020204" pitchFamily="34" charset="0"/>
              </a:rPr>
              <a:t>Выделяем объем блока проверки (урок, тема, глава)</a:t>
            </a:r>
          </a:p>
          <a:p>
            <a:pPr algn="l"/>
            <a:r>
              <a:rPr lang="ru-RU" b="0" i="0" dirty="0">
                <a:solidFill>
                  <a:srgbClr val="404040"/>
                </a:solidFill>
                <a:effectLst/>
                <a:latin typeface="Open Sans" panose="020B0606030504020204" pitchFamily="34" charset="0"/>
              </a:rPr>
              <a:t>Подбираем материал (задания, схемы, формулы, исторические справки, развивающие и творческие задачи)</a:t>
            </a:r>
          </a:p>
          <a:p>
            <a:pPr algn="l"/>
            <a:r>
              <a:rPr lang="ru-RU" b="0" i="0" dirty="0">
                <a:solidFill>
                  <a:srgbClr val="404040"/>
                </a:solidFill>
                <a:effectLst/>
                <a:latin typeface="Open Sans" panose="020B0606030504020204" pitchFamily="34" charset="0"/>
              </a:rPr>
              <a:t>Формулируем вопросы и задания</a:t>
            </a:r>
          </a:p>
          <a:p>
            <a:pPr algn="l"/>
            <a:r>
              <a:rPr lang="ru-RU" b="0" i="0" dirty="0">
                <a:solidFill>
                  <a:srgbClr val="404040"/>
                </a:solidFill>
                <a:effectLst/>
                <a:latin typeface="Open Sans" panose="020B0606030504020204" pitchFamily="34" charset="0"/>
              </a:rPr>
              <a:t>Моделируем рабочий лист (продумываем структуру и композицию, располагаем материал на листе)</a:t>
            </a:r>
          </a:p>
          <a:p>
            <a:pPr algn="l"/>
            <a:r>
              <a:rPr lang="ru-RU" b="0" i="0" dirty="0">
                <a:solidFill>
                  <a:srgbClr val="404040"/>
                </a:solidFill>
                <a:effectLst/>
                <a:latin typeface="Open Sans" panose="020B0606030504020204" pitchFamily="34" charset="0"/>
              </a:rPr>
              <a:t>Эстетически оформляем материал (проверяем шрифт, строчки, читаемость и визуальное восприятие)</a:t>
            </a:r>
          </a:p>
        </p:txBody>
      </p:sp>
    </p:spTree>
    <p:extLst>
      <p:ext uri="{BB962C8B-B14F-4D97-AF65-F5344CB8AC3E}">
        <p14:creationId xmlns:p14="http://schemas.microsoft.com/office/powerpoint/2010/main" val="374674927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MyVideo_1">
            <a:hlinkClick r:id="" action="ppaction://media"/>
            <a:extLst>
              <a:ext uri="{FF2B5EF4-FFF2-40B4-BE49-F238E27FC236}">
                <a16:creationId xmlns:a16="http://schemas.microsoft.com/office/drawing/2014/main" id="{82009C36-69B5-4CD4-9849-CB7DA103A5F2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01589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17789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6A86EF6-4C67-424F-90A7-5873462876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just"/>
            <a:r>
              <a:rPr lang="ru-RU" dirty="0"/>
              <a:t>Достоинства авторских рабочих листов: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11F4229-A751-490E-BDA3-A1628E41042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ru-RU" b="0" i="0" dirty="0">
                <a:solidFill>
                  <a:srgbClr val="404040"/>
                </a:solidFill>
                <a:effectLst/>
                <a:latin typeface="Open Sans" panose="020B0606030504020204" pitchFamily="34" charset="0"/>
              </a:rPr>
              <a:t>при составлении рабочих листов есть возможность включать задания разного уровня и вида;</a:t>
            </a:r>
          </a:p>
          <a:p>
            <a:pPr algn="just"/>
            <a:r>
              <a:rPr lang="ru-RU" b="0" i="0" dirty="0">
                <a:solidFill>
                  <a:srgbClr val="404040"/>
                </a:solidFill>
                <a:effectLst/>
                <a:latin typeface="Open Sans" panose="020B0606030504020204" pitchFamily="34" charset="0"/>
              </a:rPr>
              <a:t>учитель может, комбинировать или заменять задания на листах;</a:t>
            </a:r>
          </a:p>
          <a:p>
            <a:pPr algn="just"/>
            <a:r>
              <a:rPr lang="ru-RU" b="0" i="0" dirty="0">
                <a:solidFill>
                  <a:srgbClr val="404040"/>
                </a:solidFill>
                <a:effectLst/>
                <a:latin typeface="Open Sans" panose="020B0606030504020204" pitchFamily="34" charset="0"/>
              </a:rPr>
              <a:t>каждый ученик вовлечен в активную деятельность;</a:t>
            </a:r>
          </a:p>
          <a:p>
            <a:pPr algn="just"/>
            <a:r>
              <a:rPr lang="ru-RU" b="0" i="0" dirty="0">
                <a:solidFill>
                  <a:srgbClr val="404040"/>
                </a:solidFill>
                <a:effectLst/>
                <a:latin typeface="Open Sans" panose="020B0606030504020204" pitchFamily="34" charset="0"/>
              </a:rPr>
              <a:t>повышается концентрации внимания обучающихся на изучаемом материале;</a:t>
            </a:r>
          </a:p>
          <a:p>
            <a:pPr algn="just"/>
            <a:r>
              <a:rPr lang="ru-RU" b="0" i="0" dirty="0">
                <a:solidFill>
                  <a:srgbClr val="404040"/>
                </a:solidFill>
                <a:effectLst/>
                <a:latin typeface="Open Sans" panose="020B0606030504020204" pitchFamily="34" charset="0"/>
              </a:rPr>
              <a:t>облегчается запоминания материала за счет активизации всех видов памяти;</a:t>
            </a:r>
          </a:p>
          <a:p>
            <a:pPr algn="just"/>
            <a:r>
              <a:rPr lang="ru-RU" b="0" i="0" dirty="0">
                <a:solidFill>
                  <a:srgbClr val="404040"/>
                </a:solidFill>
                <a:effectLst/>
                <a:latin typeface="Open Sans" panose="020B0606030504020204" pitchFamily="34" charset="0"/>
              </a:rPr>
              <a:t>есть возможность проработать материал дома (в т.ч. в процессе дистанционного обучения).</a:t>
            </a:r>
          </a:p>
          <a:p>
            <a:pPr algn="just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7864568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6A86EF6-4C67-424F-90A7-5873462876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just"/>
            <a:r>
              <a:rPr lang="ru-RU" dirty="0"/>
              <a:t>Недостатки авторских рабочих листов: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11F4229-A751-490E-BDA3-A1628E41042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l"/>
            <a:r>
              <a:rPr lang="ru-RU" dirty="0">
                <a:solidFill>
                  <a:srgbClr val="333333"/>
                </a:solidFill>
                <a:latin typeface="YS Text"/>
              </a:rPr>
              <a:t>з</a:t>
            </a:r>
            <a:r>
              <a:rPr lang="ru-RU" i="0" dirty="0">
                <a:solidFill>
                  <a:srgbClr val="333333"/>
                </a:solidFill>
                <a:effectLst/>
                <a:latin typeface="YS Text"/>
              </a:rPr>
              <a:t>ависимость от ресурсов (для создания рабочих листов требуется много бумаги, красок, оргтехники)</a:t>
            </a:r>
          </a:p>
          <a:p>
            <a:pPr algn="l"/>
            <a:r>
              <a:rPr lang="ru-RU" dirty="0">
                <a:solidFill>
                  <a:srgbClr val="333333"/>
                </a:solidFill>
                <a:latin typeface="YS Text"/>
              </a:rPr>
              <a:t>т</a:t>
            </a:r>
            <a:r>
              <a:rPr lang="ru-RU" i="0" dirty="0">
                <a:solidFill>
                  <a:srgbClr val="333333"/>
                </a:solidFill>
                <a:effectLst/>
                <a:latin typeface="YS Text"/>
              </a:rPr>
              <a:t>рудоемкость подготовки (создание качественных рабочих листов требует времени и навыков от учителя)</a:t>
            </a:r>
          </a:p>
          <a:p>
            <a:pPr algn="just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1741156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2743790-3376-435E-8F83-3D7C0E5106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Данный мастер-класс можете скачать перейдя по </a:t>
            </a:r>
            <a:r>
              <a:rPr lang="en-US" dirty="0"/>
              <a:t>QR</a:t>
            </a:r>
            <a:r>
              <a:rPr lang="ru-RU" dirty="0"/>
              <a:t>-коду.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C1643B90-34C3-40D4-ABDB-CDBAB619016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7369" y="2071138"/>
            <a:ext cx="4177262" cy="4177262"/>
          </a:xfrm>
        </p:spPr>
      </p:pic>
    </p:spTree>
    <p:extLst>
      <p:ext uri="{BB962C8B-B14F-4D97-AF65-F5344CB8AC3E}">
        <p14:creationId xmlns:p14="http://schemas.microsoft.com/office/powerpoint/2010/main" val="8194539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2B2FE48-92F0-4DC0-835A-00938206D2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Цель мастер-класса: 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A129627-9FE8-43F1-8EAE-45DA6434316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ru-RU" sz="3200" b="0" i="0" dirty="0">
                <a:solidFill>
                  <a:srgbClr val="212529"/>
                </a:solidFill>
                <a:effectLst/>
                <a:latin typeface="Open Sans" panose="020B0606030504020204" pitchFamily="34" charset="0"/>
              </a:rPr>
              <a:t>рассказать коллегам о технологии создания и применения рабочих листов учащихся в предметной деятельности учителя.</a:t>
            </a:r>
          </a:p>
          <a:p>
            <a:pPr marL="4572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7232465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E869ED1-B0CF-45FD-A4B5-DBF929CD2C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Задачи, решаемые на мастер-классе: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670FC19-2670-43AE-820D-2B3D6BB7880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ru-RU" sz="2800" b="0" i="0" dirty="0">
                <a:solidFill>
                  <a:srgbClr val="212529"/>
                </a:solidFill>
                <a:effectLst/>
                <a:latin typeface="Open Sans" panose="020B0606030504020204" pitchFamily="34" charset="0"/>
              </a:rPr>
              <a:t>показать роль рабочих листов в процессе организации познавательной деятельности школьников на уроках по предметам школьной программы;</a:t>
            </a:r>
          </a:p>
          <a:p>
            <a:pPr algn="just"/>
            <a:r>
              <a:rPr lang="ru-RU" sz="2800" b="0" i="0" dirty="0">
                <a:solidFill>
                  <a:srgbClr val="212529"/>
                </a:solidFill>
                <a:effectLst/>
                <a:latin typeface="Open Sans" panose="020B0606030504020204" pitchFamily="34" charset="0"/>
              </a:rPr>
              <a:t>рассказать о технологии создания рабочих листов учащихся;</a:t>
            </a:r>
          </a:p>
          <a:p>
            <a:pPr algn="just"/>
            <a:r>
              <a:rPr lang="ru-RU" sz="2800" b="0" i="0" dirty="0">
                <a:solidFill>
                  <a:srgbClr val="212529"/>
                </a:solidFill>
                <a:effectLst/>
                <a:latin typeface="Open Sans" panose="020B0606030504020204" pitchFamily="34" charset="0"/>
              </a:rPr>
              <a:t>создать макет рабочего листа учащегося с использованием ИК-технологий.</a:t>
            </a:r>
          </a:p>
          <a:p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346496888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9029A3A-A137-452F-9C77-5BA76A133F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Рабочий лист 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12EC5E9-B181-4882-B8B9-257C51E64BC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45720" indent="0" algn="just">
              <a:lnSpc>
                <a:spcPct val="100000"/>
              </a:lnSpc>
              <a:buNone/>
            </a:pPr>
            <a:r>
              <a:rPr lang="ru-RU" sz="2400" b="0" i="0" dirty="0">
                <a:solidFill>
                  <a:srgbClr val="000000"/>
                </a:solidFill>
                <a:effectLst/>
                <a:latin typeface="MuseoSansCyrl"/>
              </a:rPr>
              <a:t>— это разработанная учителем система заданий по определенной теме. Преподаватель сам дробит учебный материал на несколько логически завершенных частей в зависимости от целей урока (подача материала, практика, повторение и т. д.). Мы предъявляем ученику наглядную структуру урока в виде листа, который в результате его работы будет проанализирован и заполнен. 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52777473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78754FF-EB0B-4F74-8723-F8B74E8871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Рабочие листы решают следующие задачи: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9AA4D18-A923-47C4-8A97-30242721DDA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ru-RU" dirty="0">
                <a:solidFill>
                  <a:schemeClr val="tx1"/>
                </a:solidFill>
              </a:rPr>
              <a:t>Соответствие требованием ФГОС (учёт познавательных интересов учащихся, формирование ответственного отношения к учению, готовности и способности, обучающихся к саморазвитию и самообразованию).</a:t>
            </a:r>
          </a:p>
          <a:p>
            <a:pPr algn="just"/>
            <a:r>
              <a:rPr lang="ru-RU" dirty="0">
                <a:solidFill>
                  <a:schemeClr val="tx1"/>
                </a:solidFill>
              </a:rPr>
              <a:t>Разнообразие форм учебной деятельности (рабочий лист предполагает различные варианты заданий с включением элементов текстовых квестов, игр)</a:t>
            </a:r>
          </a:p>
          <a:p>
            <a:pPr algn="just"/>
            <a:r>
              <a:rPr lang="ru-RU" dirty="0">
                <a:solidFill>
                  <a:schemeClr val="tx1"/>
                </a:solidFill>
              </a:rPr>
              <a:t>Индивидуальный подход (оформление рабочих листов не привязано к учебнику, можно использовать любимых персонажей, разнообразные задания)</a:t>
            </a:r>
          </a:p>
          <a:p>
            <a:pPr algn="just"/>
            <a:r>
              <a:rPr lang="ru-RU" dirty="0">
                <a:solidFill>
                  <a:schemeClr val="tx1"/>
                </a:solidFill>
              </a:rPr>
              <a:t>Лучший способ запоминания (за счет возможности визуализации информации)</a:t>
            </a:r>
          </a:p>
        </p:txBody>
      </p:sp>
    </p:spTree>
    <p:extLst>
      <p:ext uri="{BB962C8B-B14F-4D97-AF65-F5344CB8AC3E}">
        <p14:creationId xmlns:p14="http://schemas.microsoft.com/office/powerpoint/2010/main" val="69649909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2723641-57C3-4491-B9C6-E637A4C41F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Виды рабочих листов: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BF8521F-E700-4F68-931E-8725259BF5D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45720" indent="0" algn="l">
              <a:buNone/>
            </a:pPr>
            <a:r>
              <a:rPr lang="ru-RU" sz="2800" b="1" i="0" dirty="0">
                <a:solidFill>
                  <a:srgbClr val="212529"/>
                </a:solidFill>
                <a:effectLst/>
                <a:latin typeface="system-ui"/>
              </a:rPr>
              <a:t>1. Рабочий лист с пропусками</a:t>
            </a:r>
            <a:endParaRPr lang="ru-RU" sz="2800" b="0" i="0" dirty="0">
              <a:solidFill>
                <a:srgbClr val="212529"/>
              </a:solidFill>
              <a:effectLst/>
              <a:latin typeface="system-ui"/>
            </a:endParaRPr>
          </a:p>
          <a:p>
            <a:pPr algn="just"/>
            <a:r>
              <a:rPr lang="ru-RU" sz="2800" b="0" i="0" dirty="0">
                <a:solidFill>
                  <a:srgbClr val="212529"/>
                </a:solidFill>
                <a:effectLst/>
                <a:latin typeface="system-ui"/>
              </a:rPr>
              <a:t>На этом листе информация по теме даётся в сжатом (по сравнению с учебником) виде. На месте ключевых слов стоят пропуски, которые ученик должен заполнить. Использую для оценки знаний и навыков учащихся по определенной теме. Заполненный рабочий лист с пропусками превращается в обычный опорный конспект. Он очень удобен, если требуется быстро вспомнить большой объём материала - например, для подготовки к экзаменам (подготовиться к контрольной, проверочной).</a:t>
            </a:r>
          </a:p>
          <a:p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158164733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2723641-57C3-4491-B9C6-E637A4C41F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Виды рабочих листов: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BF8521F-E700-4F68-931E-8725259BF5D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45720" indent="0" algn="just">
              <a:buNone/>
            </a:pPr>
            <a:r>
              <a:rPr lang="ru-RU" sz="2400" b="1" dirty="0">
                <a:solidFill>
                  <a:srgbClr val="212529"/>
                </a:solidFill>
                <a:latin typeface="system-ui"/>
              </a:rPr>
              <a:t>2</a:t>
            </a:r>
            <a:r>
              <a:rPr lang="ru-RU" sz="2400" b="1" i="0" dirty="0">
                <a:solidFill>
                  <a:srgbClr val="212529"/>
                </a:solidFill>
                <a:effectLst/>
                <a:latin typeface="system-ui"/>
              </a:rPr>
              <a:t>. Тренировочный рабочий лист</a:t>
            </a:r>
            <a:endParaRPr lang="ru-RU" sz="2400" b="0" i="0" dirty="0">
              <a:solidFill>
                <a:srgbClr val="212529"/>
              </a:solidFill>
              <a:effectLst/>
              <a:latin typeface="system-ui"/>
            </a:endParaRPr>
          </a:p>
          <a:p>
            <a:pPr algn="just"/>
            <a:r>
              <a:rPr lang="ru-RU" sz="2400" b="0" i="0" dirty="0">
                <a:solidFill>
                  <a:srgbClr val="212529"/>
                </a:solidFill>
                <a:effectLst/>
                <a:latin typeface="system-ui"/>
              </a:rPr>
              <a:t>В этом листе практически нет теоретического материала. Все задания направлены на отработку практических навыков (решение задач, тесты, ребусы). Такие листы могут быть как одинаковыми для всего класса, так и индивидуальными.</a:t>
            </a:r>
          </a:p>
          <a:p>
            <a:pPr marL="45720" indent="0" algn="just">
              <a:buNone/>
            </a:pPr>
            <a:r>
              <a:rPr lang="ru-RU" sz="2400" b="1" dirty="0">
                <a:solidFill>
                  <a:srgbClr val="212529"/>
                </a:solidFill>
                <a:latin typeface="system-ui"/>
              </a:rPr>
              <a:t>3</a:t>
            </a:r>
            <a:r>
              <a:rPr lang="ru-RU" sz="2400" b="1" i="0" dirty="0">
                <a:solidFill>
                  <a:srgbClr val="212529"/>
                </a:solidFill>
                <a:effectLst/>
                <a:latin typeface="system-ui"/>
              </a:rPr>
              <a:t>. Рефлексивный рабочий лист</a:t>
            </a:r>
            <a:endParaRPr lang="ru-RU" sz="2400" b="0" i="0" dirty="0">
              <a:solidFill>
                <a:srgbClr val="212529"/>
              </a:solidFill>
              <a:effectLst/>
              <a:latin typeface="system-ui"/>
            </a:endParaRPr>
          </a:p>
          <a:p>
            <a:pPr algn="just"/>
            <a:r>
              <a:rPr lang="ru-RU" sz="2400" b="0" i="0" dirty="0">
                <a:solidFill>
                  <a:srgbClr val="212529"/>
                </a:solidFill>
                <a:effectLst/>
                <a:latin typeface="system-ui"/>
              </a:rPr>
              <a:t>Используется в конце урока или после, изучения какой-либо темы, чтобы проанализировать, как ученики восприняли материал.</a:t>
            </a:r>
          </a:p>
          <a:p>
            <a:pPr algn="just"/>
            <a:endParaRPr lang="ru-RU" sz="2400" b="0" i="0" dirty="0">
              <a:solidFill>
                <a:srgbClr val="212529"/>
              </a:solidFill>
              <a:effectLst/>
              <a:latin typeface="system-ui"/>
            </a:endParaRPr>
          </a:p>
          <a:p>
            <a:pPr algn="just"/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242310991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2723641-57C3-4491-B9C6-E637A4C41F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Виды рабочих листов: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BF8521F-E700-4F68-931E-8725259BF5D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45720" indent="0" algn="just">
              <a:buNone/>
            </a:pPr>
            <a:r>
              <a:rPr lang="ru-RU" sz="2400" b="1" i="0" dirty="0">
                <a:solidFill>
                  <a:srgbClr val="212529"/>
                </a:solidFill>
                <a:effectLst/>
                <a:latin typeface="system-ui"/>
              </a:rPr>
              <a:t>4. Исследовательский рабочий лист</a:t>
            </a:r>
          </a:p>
          <a:p>
            <a:pPr algn="just"/>
            <a:r>
              <a:rPr lang="ru-RU" sz="2400" b="0" i="0" dirty="0">
                <a:solidFill>
                  <a:srgbClr val="212529"/>
                </a:solidFill>
                <a:effectLst/>
                <a:latin typeface="system-ui"/>
              </a:rPr>
              <a:t>организуют самостоятельную познавательную деятельность учащихся по изучению определённой проблемы или явления. Структура исследовательского листа должна отражать логику научного познания: постановка проблемы, выдвижение гипотез, планирование исследования, сбор данных, анализ результатов, формулирование выводов.</a:t>
            </a:r>
          </a:p>
          <a:p>
            <a:pPr algn="just"/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372958891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C14C521-0F55-4D1C-B574-163E83CBEE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3000" y="351692"/>
            <a:ext cx="9875520" cy="1614268"/>
          </a:xfrm>
        </p:spPr>
        <p:txBody>
          <a:bodyPr>
            <a:normAutofit fontScale="90000"/>
          </a:bodyPr>
          <a:lstStyle/>
          <a:p>
            <a:pPr algn="just"/>
            <a:r>
              <a:rPr lang="ru-RU" dirty="0"/>
              <a:t>Внедрение рабочих листов в практику учебного процесса помогло мне решить следующие задачи: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004DDE4-800F-4B4F-859A-6630D07717C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43000" y="2057400"/>
            <a:ext cx="9872871" cy="4191000"/>
          </a:xfrm>
        </p:spPr>
        <p:txBody>
          <a:bodyPr>
            <a:normAutofit fontScale="92500" lnSpcReduction="20000"/>
          </a:bodyPr>
          <a:lstStyle/>
          <a:p>
            <a:pPr algn="just">
              <a:buFont typeface="Arial" panose="020B0604020202020204" pitchFamily="34" charset="0"/>
              <a:buChar char="•"/>
            </a:pPr>
            <a:r>
              <a:rPr lang="ru-RU" sz="2400" b="0" i="0" dirty="0">
                <a:solidFill>
                  <a:srgbClr val="212529"/>
                </a:solidFill>
                <a:effectLst/>
                <a:latin typeface="system-ui"/>
              </a:rPr>
              <a:t>четко структурировать урок, распределив этапы изучения темы по временным рамкам и уровням сложности;</a:t>
            </a:r>
          </a:p>
          <a:p>
            <a:pPr algn="just">
              <a:buFont typeface="Arial" panose="020B0604020202020204" pitchFamily="34" charset="0"/>
              <a:buChar char="•"/>
            </a:pPr>
            <a:r>
              <a:rPr lang="ru-RU" sz="2400" b="0" i="0" dirty="0">
                <a:solidFill>
                  <a:srgbClr val="212529"/>
                </a:solidFill>
                <a:effectLst/>
                <a:latin typeface="system-ui"/>
              </a:rPr>
              <a:t>учить учащихся: анализировать информацию, выстраивать логику ответов, искать решения;</a:t>
            </a:r>
          </a:p>
          <a:p>
            <a:pPr algn="just">
              <a:buFont typeface="Arial" panose="020B0604020202020204" pitchFamily="34" charset="0"/>
              <a:buChar char="•"/>
            </a:pPr>
            <a:r>
              <a:rPr lang="ru-RU" sz="2400" b="0" i="0" dirty="0">
                <a:solidFill>
                  <a:srgbClr val="212529"/>
                </a:solidFill>
                <a:effectLst/>
                <a:latin typeface="system-ui"/>
              </a:rPr>
              <a:t>находить интересные форматы заданий - кроссворды, ребусы, схемы, творческие задачи, которые превращают обучение в увлекательный процесс;</a:t>
            </a:r>
          </a:p>
          <a:p>
            <a:pPr algn="just">
              <a:buFont typeface="Arial" panose="020B0604020202020204" pitchFamily="34" charset="0"/>
              <a:buChar char="•"/>
            </a:pPr>
            <a:r>
              <a:rPr lang="ru-RU" sz="2400" b="0" i="0" dirty="0">
                <a:solidFill>
                  <a:srgbClr val="212529"/>
                </a:solidFill>
                <a:effectLst/>
                <a:latin typeface="system-ui"/>
              </a:rPr>
              <a:t>быстро оценить, насколько ученики поняли тему, выявить пробелы и скорректировать программу обучения;</a:t>
            </a:r>
          </a:p>
          <a:p>
            <a:pPr algn="just">
              <a:buFont typeface="Arial" panose="020B0604020202020204" pitchFamily="34" charset="0"/>
              <a:buChar char="•"/>
            </a:pPr>
            <a:r>
              <a:rPr lang="ru-RU" sz="2400" b="0" i="0" dirty="0">
                <a:solidFill>
                  <a:srgbClr val="212529"/>
                </a:solidFill>
                <a:effectLst/>
                <a:latin typeface="system-ui"/>
              </a:rPr>
              <a:t>пробудить интерес к изучаемой теме, превращая обучение в увлекательное исследование;</a:t>
            </a:r>
          </a:p>
          <a:p>
            <a:pPr algn="just">
              <a:buFont typeface="Arial" panose="020B0604020202020204" pitchFamily="34" charset="0"/>
              <a:buChar char="•"/>
            </a:pPr>
            <a:r>
              <a:rPr lang="ru-RU" sz="2400" b="0" i="0" dirty="0">
                <a:solidFill>
                  <a:srgbClr val="212529"/>
                </a:solidFill>
                <a:effectLst/>
                <a:latin typeface="system-ui"/>
              </a:rPr>
              <a:t>рационально использовать учебное время.</a:t>
            </a:r>
          </a:p>
          <a:p>
            <a:pPr algn="just">
              <a:buFont typeface="Arial" panose="020B0604020202020204" pitchFamily="34" charset="0"/>
              <a:buChar char="•"/>
            </a:pPr>
            <a:r>
              <a:rPr lang="ru-RU" sz="2400" b="0" i="0" dirty="0">
                <a:solidFill>
                  <a:srgbClr val="212529"/>
                </a:solidFill>
                <a:effectLst/>
                <a:latin typeface="system-ui"/>
              </a:rPr>
              <a:t>мотивация учащихся к обучению.</a:t>
            </a:r>
          </a:p>
        </p:txBody>
      </p:sp>
    </p:spTree>
    <p:extLst>
      <p:ext uri="{BB962C8B-B14F-4D97-AF65-F5344CB8AC3E}">
        <p14:creationId xmlns:p14="http://schemas.microsoft.com/office/powerpoint/2010/main" val="3060229714"/>
      </p:ext>
    </p:extLst>
  </p:cSld>
  <p:clrMapOvr>
    <a:masterClrMapping/>
  </p:clrMapOvr>
</p:sld>
</file>

<file path=ppt/theme/theme1.xml><?xml version="1.0" encoding="utf-8"?>
<a:theme xmlns:a="http://schemas.openxmlformats.org/drawingml/2006/main" name="Базис">
  <a:themeElements>
    <a:clrScheme name="Базис">
      <a:dk1>
        <a:srgbClr val="000000"/>
      </a:dk1>
      <a:lt1>
        <a:srgbClr val="FFFFFF"/>
      </a:lt1>
      <a:dk2>
        <a:srgbClr val="565349"/>
      </a:dk2>
      <a:lt2>
        <a:srgbClr val="DDDDDD"/>
      </a:lt2>
      <a:accent1>
        <a:srgbClr val="A6B727"/>
      </a:accent1>
      <a:accent2>
        <a:srgbClr val="DF5327"/>
      </a:accent2>
      <a:accent3>
        <a:srgbClr val="FE9E00"/>
      </a:accent3>
      <a:accent4>
        <a:srgbClr val="418AB3"/>
      </a:accent4>
      <a:accent5>
        <a:srgbClr val="D7D447"/>
      </a:accent5>
      <a:accent6>
        <a:srgbClr val="818183"/>
      </a:accent6>
      <a:hlink>
        <a:srgbClr val="F59E00"/>
      </a:hlink>
      <a:folHlink>
        <a:srgbClr val="B2B2B2"/>
      </a:folHlink>
    </a:clrScheme>
    <a:fontScheme name="Базис">
      <a:maj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Базис">
      <a:fillStyleLst>
        <a:solidFill>
          <a:schemeClr val="phClr"/>
        </a:solidFill>
        <a:solidFill>
          <a:schemeClr val="phClr">
            <a:tint val="55000"/>
            <a:satMod val="130000"/>
          </a:schemeClr>
        </a:solidFill>
        <a:gradFill rotWithShape="1">
          <a:gsLst>
            <a:gs pos="0">
              <a:schemeClr val="phClr"/>
            </a:gs>
            <a:gs pos="90000">
              <a:schemeClr val="phClr">
                <a:shade val="100000"/>
                <a:satMod val="105000"/>
              </a:schemeClr>
            </a:gs>
            <a:gs pos="100000">
              <a:schemeClr val="phClr">
                <a:shade val="80000"/>
                <a:satMod val="12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53975" cap="flat" cmpd="dbl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"/>
          </a:scene3d>
          <a:sp3d extrusionH="12700" contourW="25400" prstMaterial="flat">
            <a:bevelT w="63500" h="152400" prst="angle"/>
            <a:contourClr>
              <a:schemeClr val="phClr">
                <a:shade val="27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95000"/>
            <a:satMod val="140000"/>
          </a:schemeClr>
        </a:solidFill>
        <a:solidFill>
          <a:schemeClr val="phClr">
            <a:tint val="90000"/>
            <a:shade val="85000"/>
            <a:satMod val="160000"/>
            <a:lumMod val="110000"/>
          </a:schemeClr>
        </a:soli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asis" id="{5665723A-49BA-4B57-8411-A56F8F207965}" vid="{90E45F77-AEFC-46EF-A7C1-5B338C297B02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Базис</Template>
  <TotalTime>139</TotalTime>
  <Words>692</Words>
  <Application>Microsoft Office PowerPoint</Application>
  <PresentationFormat>Широкоэкранный</PresentationFormat>
  <Paragraphs>51</Paragraphs>
  <Slides>14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21" baseType="lpstr">
      <vt:lpstr>Arial</vt:lpstr>
      <vt:lpstr>Corbel</vt:lpstr>
      <vt:lpstr>MuseoSansCyrl</vt:lpstr>
      <vt:lpstr>Open Sans</vt:lpstr>
      <vt:lpstr>system-ui</vt:lpstr>
      <vt:lpstr>YS Text</vt:lpstr>
      <vt:lpstr>Базис</vt:lpstr>
      <vt:lpstr>Мастер-класс</vt:lpstr>
      <vt:lpstr>Цель мастер-класса: </vt:lpstr>
      <vt:lpstr>Задачи, решаемые на мастер-классе:</vt:lpstr>
      <vt:lpstr>Рабочий лист </vt:lpstr>
      <vt:lpstr>Рабочие листы решают следующие задачи:</vt:lpstr>
      <vt:lpstr>Виды рабочих листов:</vt:lpstr>
      <vt:lpstr>Виды рабочих листов:</vt:lpstr>
      <vt:lpstr>Виды рабочих листов:</vt:lpstr>
      <vt:lpstr>Внедрение рабочих листов в практику учебного процесса помогло мне решить следующие задачи:</vt:lpstr>
      <vt:lpstr>Процесс создания рабочего листа можно разделить на следующие этапы:</vt:lpstr>
      <vt:lpstr>Презентация PowerPoint</vt:lpstr>
      <vt:lpstr>Достоинства авторских рабочих листов:</vt:lpstr>
      <vt:lpstr>Недостатки авторских рабочих листов:</vt:lpstr>
      <vt:lpstr>Данный мастер-класс можете скачать перейдя по QR-коду.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Мастер-класс</dc:title>
  <dc:creator>Елена</dc:creator>
  <cp:lastModifiedBy>Елена</cp:lastModifiedBy>
  <cp:revision>13</cp:revision>
  <dcterms:created xsi:type="dcterms:W3CDTF">2026-02-08T03:58:10Z</dcterms:created>
  <dcterms:modified xsi:type="dcterms:W3CDTF">2026-02-16T02:42:56Z</dcterms:modified>
</cp:coreProperties>
</file>