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71" r:id="rId4"/>
    <p:sldId id="272" r:id="rId5"/>
    <p:sldId id="278" r:id="rId6"/>
    <p:sldId id="274" r:id="rId7"/>
    <p:sldId id="281" r:id="rId8"/>
    <p:sldId id="275" r:id="rId9"/>
    <p:sldId id="273" r:id="rId10"/>
    <p:sldId id="276" r:id="rId11"/>
    <p:sldId id="280" r:id="rId12"/>
    <p:sldId id="279" r:id="rId13"/>
    <p:sldId id="283" r:id="rId14"/>
    <p:sldId id="284" r:id="rId15"/>
    <p:sldId id="282" r:id="rId16"/>
    <p:sldId id="285" r:id="rId17"/>
    <p:sldId id="2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иректор" initials="Д" lastIdx="1" clrIdx="0">
    <p:extLst>
      <p:ext uri="{19B8F6BF-5375-455C-9EA6-DF929625EA0E}">
        <p15:presenceInfo xmlns:p15="http://schemas.microsoft.com/office/powerpoint/2012/main" userId="Директо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C24D8"/>
    <a:srgbClr val="201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00AD30-0499-4B39-8DD4-BF352B2E9B67}" type="doc">
      <dgm:prSet loTypeId="urn:microsoft.com/office/officeart/2005/8/layout/cycle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194C31-D7CA-4A90-849D-F067F2B30161}">
      <dgm:prSet phldrT="[Текст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sz="1400" dirty="0"/>
            <a:t>Профильные </a:t>
          </a:r>
          <a:r>
            <a:rPr lang="ru-RU" sz="1400" dirty="0" err="1"/>
            <a:t>общеобразова</a:t>
          </a:r>
          <a:r>
            <a:rPr lang="ru-RU" sz="1400" dirty="0"/>
            <a:t>-тельные предметы</a:t>
          </a:r>
        </a:p>
      </dgm:t>
    </dgm:pt>
    <dgm:pt modelId="{8EB69260-8283-4A24-AA28-C911AFD62D35}" type="parTrans" cxnId="{1B131D8D-90D2-4351-9D39-7F5F15EC9B29}">
      <dgm:prSet/>
      <dgm:spPr/>
      <dgm:t>
        <a:bodyPr/>
        <a:lstStyle/>
        <a:p>
          <a:endParaRPr lang="ru-RU"/>
        </a:p>
      </dgm:t>
    </dgm:pt>
    <dgm:pt modelId="{DB2A9A4C-9BEB-437A-9E73-BEDAB74E2FC3}" type="sibTrans" cxnId="{1B131D8D-90D2-4351-9D39-7F5F15EC9B2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20507A7A-0182-4FB6-B9D0-60CA82122D02}">
      <dgm:prSet phldrT="[Текст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sz="1400" dirty="0"/>
            <a:t>Активные практики</a:t>
          </a:r>
        </a:p>
      </dgm:t>
    </dgm:pt>
    <dgm:pt modelId="{F538FD43-C097-41F1-B71F-7E700DFEE0FE}" type="parTrans" cxnId="{E04ABC89-BD0F-47C2-9061-32CCC75B1CA3}">
      <dgm:prSet/>
      <dgm:spPr/>
      <dgm:t>
        <a:bodyPr/>
        <a:lstStyle/>
        <a:p>
          <a:endParaRPr lang="ru-RU"/>
        </a:p>
      </dgm:t>
    </dgm:pt>
    <dgm:pt modelId="{25A06899-AF1A-4318-ACD8-CF95F285DC9B}" type="sibTrans" cxnId="{E04ABC89-BD0F-47C2-9061-32CCC75B1CA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F4CE2524-F621-4B93-812B-EB5937B49C69}">
      <dgm:prSet phldrT="[Текст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sz="1400" dirty="0"/>
            <a:t>Психологический практикум</a:t>
          </a:r>
        </a:p>
      </dgm:t>
    </dgm:pt>
    <dgm:pt modelId="{1BD040A0-D2B2-4BA9-AC0C-E79587BBAD13}" type="parTrans" cxnId="{7D60EEFF-18C8-48F1-9B82-C526DBF1E0FB}">
      <dgm:prSet/>
      <dgm:spPr/>
      <dgm:t>
        <a:bodyPr/>
        <a:lstStyle/>
        <a:p>
          <a:endParaRPr lang="ru-RU"/>
        </a:p>
      </dgm:t>
    </dgm:pt>
    <dgm:pt modelId="{32E479C8-495F-4BC2-888F-3A7A32CEA7B1}" type="sibTrans" cxnId="{7D60EEFF-18C8-48F1-9B82-C526DBF1E0F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D66A0B4C-09B9-4524-B7BD-7C91CAC699FA}">
      <dgm:prSet phldrT="[Текст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sz="1400" dirty="0"/>
            <a:t>Социальные практики</a:t>
          </a:r>
        </a:p>
      </dgm:t>
    </dgm:pt>
    <dgm:pt modelId="{7FD4F67C-AAD1-4506-9B4F-0BBAAB3AD91A}" type="parTrans" cxnId="{9F63BE25-D02B-43A5-A7FA-F3B4E2E4AB97}">
      <dgm:prSet/>
      <dgm:spPr/>
      <dgm:t>
        <a:bodyPr/>
        <a:lstStyle/>
        <a:p>
          <a:endParaRPr lang="ru-RU"/>
        </a:p>
      </dgm:t>
    </dgm:pt>
    <dgm:pt modelId="{6A5FB5D1-73E3-4AB6-BEF7-A4776F13FA86}" type="sibTrans" cxnId="{9F63BE25-D02B-43A5-A7FA-F3B4E2E4AB9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312E86A6-9971-4DE3-9922-C3735C3A97DD}">
      <dgm:prSet phldrT="[Текст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sz="1400" dirty="0"/>
            <a:t>Базовые </a:t>
          </a:r>
          <a:r>
            <a:rPr lang="ru-RU" sz="1400" dirty="0" err="1"/>
            <a:t>общеобразова-тельные</a:t>
          </a:r>
          <a:r>
            <a:rPr lang="ru-RU" sz="1400" dirty="0"/>
            <a:t> предметы</a:t>
          </a:r>
        </a:p>
      </dgm:t>
    </dgm:pt>
    <dgm:pt modelId="{C5FA5265-D435-4444-A947-367E2A73390F}" type="parTrans" cxnId="{8623A0DC-1541-45E8-94C4-D4D47C5659D8}">
      <dgm:prSet/>
      <dgm:spPr/>
      <dgm:t>
        <a:bodyPr/>
        <a:lstStyle/>
        <a:p>
          <a:endParaRPr lang="ru-RU"/>
        </a:p>
      </dgm:t>
    </dgm:pt>
    <dgm:pt modelId="{E1A9C6DE-43EE-42E2-917A-9015AF6FADEC}" type="sibTrans" cxnId="{8623A0DC-1541-45E8-94C4-D4D47C5659D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49EE0A41-60D7-458B-A2B9-99C909E5932D}" type="pres">
      <dgm:prSet presAssocID="{9A00AD30-0499-4B39-8DD4-BF352B2E9B6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F2DCE2-9A4C-4C49-8192-BAC1800E90E7}" type="pres">
      <dgm:prSet presAssocID="{5B194C31-D7CA-4A90-849D-F067F2B3016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0E217-7C6E-4E03-BEF5-64A3EF1C8838}" type="pres">
      <dgm:prSet presAssocID="{5B194C31-D7CA-4A90-849D-F067F2B30161}" presName="spNode" presStyleCnt="0"/>
      <dgm:spPr/>
    </dgm:pt>
    <dgm:pt modelId="{5065A928-3E6A-4BDD-BFC2-92FCE0B5FFB4}" type="pres">
      <dgm:prSet presAssocID="{DB2A9A4C-9BEB-437A-9E73-BEDAB74E2FC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DF53111F-87EE-45A4-80DF-D972033C18BD}" type="pres">
      <dgm:prSet presAssocID="{20507A7A-0182-4FB6-B9D0-60CA82122D0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C351A-20B7-43BF-BC71-63626C5931EB}" type="pres">
      <dgm:prSet presAssocID="{20507A7A-0182-4FB6-B9D0-60CA82122D02}" presName="spNode" presStyleCnt="0"/>
      <dgm:spPr/>
    </dgm:pt>
    <dgm:pt modelId="{3B1A0A61-5963-4AD3-8638-BB2BDD564C2A}" type="pres">
      <dgm:prSet presAssocID="{25A06899-AF1A-4318-ACD8-CF95F285DC9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4BC9ADB2-A4B1-4195-9B71-F5443B4D4222}" type="pres">
      <dgm:prSet presAssocID="{F4CE2524-F621-4B93-812B-EB5937B49C6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68DF0-D859-4C3B-A9FC-4484B79892E6}" type="pres">
      <dgm:prSet presAssocID="{F4CE2524-F621-4B93-812B-EB5937B49C69}" presName="spNode" presStyleCnt="0"/>
      <dgm:spPr/>
    </dgm:pt>
    <dgm:pt modelId="{3BFCC34D-461F-440B-9A1D-C8C4F9C1A327}" type="pres">
      <dgm:prSet presAssocID="{32E479C8-495F-4BC2-888F-3A7A32CEA7B1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BB64C6B-0522-4695-91DC-0AA69170B544}" type="pres">
      <dgm:prSet presAssocID="{D66A0B4C-09B9-4524-B7BD-7C91CAC699F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0FE9D9-1DD0-486E-AEDA-ACF1EAD9034E}" type="pres">
      <dgm:prSet presAssocID="{D66A0B4C-09B9-4524-B7BD-7C91CAC699FA}" presName="spNode" presStyleCnt="0"/>
      <dgm:spPr/>
    </dgm:pt>
    <dgm:pt modelId="{72C84E3D-C168-4C4C-AD0D-E5B189AB80F4}" type="pres">
      <dgm:prSet presAssocID="{6A5FB5D1-73E3-4AB6-BEF7-A4776F13FA8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694197F9-8E73-4D76-88BC-8C72E8EBB482}" type="pres">
      <dgm:prSet presAssocID="{312E86A6-9971-4DE3-9922-C3735C3A97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29931-0357-41B3-81C8-D21E3FD88F7B}" type="pres">
      <dgm:prSet presAssocID="{312E86A6-9971-4DE3-9922-C3735C3A97DD}" presName="spNode" presStyleCnt="0"/>
      <dgm:spPr/>
    </dgm:pt>
    <dgm:pt modelId="{18A48C42-E367-4BDA-871F-C339255E476A}" type="pres">
      <dgm:prSet presAssocID="{E1A9C6DE-43EE-42E2-917A-9015AF6FADEC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8623A0DC-1541-45E8-94C4-D4D47C5659D8}" srcId="{9A00AD30-0499-4B39-8DD4-BF352B2E9B67}" destId="{312E86A6-9971-4DE3-9922-C3735C3A97DD}" srcOrd="4" destOrd="0" parTransId="{C5FA5265-D435-4444-A947-367E2A73390F}" sibTransId="{E1A9C6DE-43EE-42E2-917A-9015AF6FADEC}"/>
    <dgm:cxn modelId="{6A8BA4E9-2F0B-4C01-80C8-A834F318F924}" type="presOf" srcId="{25A06899-AF1A-4318-ACD8-CF95F285DC9B}" destId="{3B1A0A61-5963-4AD3-8638-BB2BDD564C2A}" srcOrd="0" destOrd="0" presId="urn:microsoft.com/office/officeart/2005/8/layout/cycle5"/>
    <dgm:cxn modelId="{6DA32324-C494-4757-B213-DC1AC48066D8}" type="presOf" srcId="{DB2A9A4C-9BEB-437A-9E73-BEDAB74E2FC3}" destId="{5065A928-3E6A-4BDD-BFC2-92FCE0B5FFB4}" srcOrd="0" destOrd="0" presId="urn:microsoft.com/office/officeart/2005/8/layout/cycle5"/>
    <dgm:cxn modelId="{8B1EF010-5C98-4E23-B113-0FA29AEAFCF1}" type="presOf" srcId="{F4CE2524-F621-4B93-812B-EB5937B49C69}" destId="{4BC9ADB2-A4B1-4195-9B71-F5443B4D4222}" srcOrd="0" destOrd="0" presId="urn:microsoft.com/office/officeart/2005/8/layout/cycle5"/>
    <dgm:cxn modelId="{124615D7-475A-4AE5-A308-70DB37114F81}" type="presOf" srcId="{32E479C8-495F-4BC2-888F-3A7A32CEA7B1}" destId="{3BFCC34D-461F-440B-9A1D-C8C4F9C1A327}" srcOrd="0" destOrd="0" presId="urn:microsoft.com/office/officeart/2005/8/layout/cycle5"/>
    <dgm:cxn modelId="{41200065-28F5-4128-9C91-82F29AFB74E3}" type="presOf" srcId="{5B194C31-D7CA-4A90-849D-F067F2B30161}" destId="{E7F2DCE2-9A4C-4C49-8192-BAC1800E90E7}" srcOrd="0" destOrd="0" presId="urn:microsoft.com/office/officeart/2005/8/layout/cycle5"/>
    <dgm:cxn modelId="{1F03062C-B15A-4C3C-8BF7-A59F68A112CA}" type="presOf" srcId="{6A5FB5D1-73E3-4AB6-BEF7-A4776F13FA86}" destId="{72C84E3D-C168-4C4C-AD0D-E5B189AB80F4}" srcOrd="0" destOrd="0" presId="urn:microsoft.com/office/officeart/2005/8/layout/cycle5"/>
    <dgm:cxn modelId="{69DC6559-1A80-43AB-8D8C-E9BE24DB1B12}" type="presOf" srcId="{E1A9C6DE-43EE-42E2-917A-9015AF6FADEC}" destId="{18A48C42-E367-4BDA-871F-C339255E476A}" srcOrd="0" destOrd="0" presId="urn:microsoft.com/office/officeart/2005/8/layout/cycle5"/>
    <dgm:cxn modelId="{4F3FECB9-E908-4049-92B6-C0480A52E9B1}" type="presOf" srcId="{9A00AD30-0499-4B39-8DD4-BF352B2E9B67}" destId="{49EE0A41-60D7-458B-A2B9-99C909E5932D}" srcOrd="0" destOrd="0" presId="urn:microsoft.com/office/officeart/2005/8/layout/cycle5"/>
    <dgm:cxn modelId="{7D60EEFF-18C8-48F1-9B82-C526DBF1E0FB}" srcId="{9A00AD30-0499-4B39-8DD4-BF352B2E9B67}" destId="{F4CE2524-F621-4B93-812B-EB5937B49C69}" srcOrd="2" destOrd="0" parTransId="{1BD040A0-D2B2-4BA9-AC0C-E79587BBAD13}" sibTransId="{32E479C8-495F-4BC2-888F-3A7A32CEA7B1}"/>
    <dgm:cxn modelId="{CB4DF747-DEA8-4CAD-8305-9916B2A1599B}" type="presOf" srcId="{D66A0B4C-09B9-4524-B7BD-7C91CAC699FA}" destId="{6BB64C6B-0522-4695-91DC-0AA69170B544}" srcOrd="0" destOrd="0" presId="urn:microsoft.com/office/officeart/2005/8/layout/cycle5"/>
    <dgm:cxn modelId="{F17D20B9-A2E3-40C5-8886-4F1BFC5E3661}" type="presOf" srcId="{312E86A6-9971-4DE3-9922-C3735C3A97DD}" destId="{694197F9-8E73-4D76-88BC-8C72E8EBB482}" srcOrd="0" destOrd="0" presId="urn:microsoft.com/office/officeart/2005/8/layout/cycle5"/>
    <dgm:cxn modelId="{9F63BE25-D02B-43A5-A7FA-F3B4E2E4AB97}" srcId="{9A00AD30-0499-4B39-8DD4-BF352B2E9B67}" destId="{D66A0B4C-09B9-4524-B7BD-7C91CAC699FA}" srcOrd="3" destOrd="0" parTransId="{7FD4F67C-AAD1-4506-9B4F-0BBAAB3AD91A}" sibTransId="{6A5FB5D1-73E3-4AB6-BEF7-A4776F13FA86}"/>
    <dgm:cxn modelId="{E04ABC89-BD0F-47C2-9061-32CCC75B1CA3}" srcId="{9A00AD30-0499-4B39-8DD4-BF352B2E9B67}" destId="{20507A7A-0182-4FB6-B9D0-60CA82122D02}" srcOrd="1" destOrd="0" parTransId="{F538FD43-C097-41F1-B71F-7E700DFEE0FE}" sibTransId="{25A06899-AF1A-4318-ACD8-CF95F285DC9B}"/>
    <dgm:cxn modelId="{1B131D8D-90D2-4351-9D39-7F5F15EC9B29}" srcId="{9A00AD30-0499-4B39-8DD4-BF352B2E9B67}" destId="{5B194C31-D7CA-4A90-849D-F067F2B30161}" srcOrd="0" destOrd="0" parTransId="{8EB69260-8283-4A24-AA28-C911AFD62D35}" sibTransId="{DB2A9A4C-9BEB-437A-9E73-BEDAB74E2FC3}"/>
    <dgm:cxn modelId="{9FA139D5-A495-4D83-ABA1-018CE2B90ADD}" type="presOf" srcId="{20507A7A-0182-4FB6-B9D0-60CA82122D02}" destId="{DF53111F-87EE-45A4-80DF-D972033C18BD}" srcOrd="0" destOrd="0" presId="urn:microsoft.com/office/officeart/2005/8/layout/cycle5"/>
    <dgm:cxn modelId="{832A29E2-55FB-4B2E-9F41-4FF84567200B}" type="presParOf" srcId="{49EE0A41-60D7-458B-A2B9-99C909E5932D}" destId="{E7F2DCE2-9A4C-4C49-8192-BAC1800E90E7}" srcOrd="0" destOrd="0" presId="urn:microsoft.com/office/officeart/2005/8/layout/cycle5"/>
    <dgm:cxn modelId="{F9992151-5D80-479C-A540-338FDDAE0F50}" type="presParOf" srcId="{49EE0A41-60D7-458B-A2B9-99C909E5932D}" destId="{8910E217-7C6E-4E03-BEF5-64A3EF1C8838}" srcOrd="1" destOrd="0" presId="urn:microsoft.com/office/officeart/2005/8/layout/cycle5"/>
    <dgm:cxn modelId="{F8032699-CD86-4977-B041-4A7019EFD8BE}" type="presParOf" srcId="{49EE0A41-60D7-458B-A2B9-99C909E5932D}" destId="{5065A928-3E6A-4BDD-BFC2-92FCE0B5FFB4}" srcOrd="2" destOrd="0" presId="urn:microsoft.com/office/officeart/2005/8/layout/cycle5"/>
    <dgm:cxn modelId="{9A407B19-FCDA-4865-BA8A-59B27C29E8C9}" type="presParOf" srcId="{49EE0A41-60D7-458B-A2B9-99C909E5932D}" destId="{DF53111F-87EE-45A4-80DF-D972033C18BD}" srcOrd="3" destOrd="0" presId="urn:microsoft.com/office/officeart/2005/8/layout/cycle5"/>
    <dgm:cxn modelId="{0CCC802C-19AB-47A5-B1BA-174EE30F047E}" type="presParOf" srcId="{49EE0A41-60D7-458B-A2B9-99C909E5932D}" destId="{FD8C351A-20B7-43BF-BC71-63626C5931EB}" srcOrd="4" destOrd="0" presId="urn:microsoft.com/office/officeart/2005/8/layout/cycle5"/>
    <dgm:cxn modelId="{0E08DD46-7B5B-4D1E-ABDE-CCD05785304A}" type="presParOf" srcId="{49EE0A41-60D7-458B-A2B9-99C909E5932D}" destId="{3B1A0A61-5963-4AD3-8638-BB2BDD564C2A}" srcOrd="5" destOrd="0" presId="urn:microsoft.com/office/officeart/2005/8/layout/cycle5"/>
    <dgm:cxn modelId="{D10F5B80-9012-4CA2-835D-7911A92DA419}" type="presParOf" srcId="{49EE0A41-60D7-458B-A2B9-99C909E5932D}" destId="{4BC9ADB2-A4B1-4195-9B71-F5443B4D4222}" srcOrd="6" destOrd="0" presId="urn:microsoft.com/office/officeart/2005/8/layout/cycle5"/>
    <dgm:cxn modelId="{873C70FE-9375-4B84-A332-8ACC212834C5}" type="presParOf" srcId="{49EE0A41-60D7-458B-A2B9-99C909E5932D}" destId="{A1068DF0-D859-4C3B-A9FC-4484B79892E6}" srcOrd="7" destOrd="0" presId="urn:microsoft.com/office/officeart/2005/8/layout/cycle5"/>
    <dgm:cxn modelId="{154700B1-16CA-44C8-8D6B-1BEAEE151857}" type="presParOf" srcId="{49EE0A41-60D7-458B-A2B9-99C909E5932D}" destId="{3BFCC34D-461F-440B-9A1D-C8C4F9C1A327}" srcOrd="8" destOrd="0" presId="urn:microsoft.com/office/officeart/2005/8/layout/cycle5"/>
    <dgm:cxn modelId="{45C405A7-8CE7-46FA-A058-150247493390}" type="presParOf" srcId="{49EE0A41-60D7-458B-A2B9-99C909E5932D}" destId="{6BB64C6B-0522-4695-91DC-0AA69170B544}" srcOrd="9" destOrd="0" presId="urn:microsoft.com/office/officeart/2005/8/layout/cycle5"/>
    <dgm:cxn modelId="{CB70CF67-E709-41A4-9D42-3D59B8DEEAB1}" type="presParOf" srcId="{49EE0A41-60D7-458B-A2B9-99C909E5932D}" destId="{E30FE9D9-1DD0-486E-AEDA-ACF1EAD9034E}" srcOrd="10" destOrd="0" presId="urn:microsoft.com/office/officeart/2005/8/layout/cycle5"/>
    <dgm:cxn modelId="{8248280F-8AFA-4F5E-B9D3-A13DD77AD308}" type="presParOf" srcId="{49EE0A41-60D7-458B-A2B9-99C909E5932D}" destId="{72C84E3D-C168-4C4C-AD0D-E5B189AB80F4}" srcOrd="11" destOrd="0" presId="urn:microsoft.com/office/officeart/2005/8/layout/cycle5"/>
    <dgm:cxn modelId="{2725FE16-CDE7-4F2B-8F0A-05F65D5A78CA}" type="presParOf" srcId="{49EE0A41-60D7-458B-A2B9-99C909E5932D}" destId="{694197F9-8E73-4D76-88BC-8C72E8EBB482}" srcOrd="12" destOrd="0" presId="urn:microsoft.com/office/officeart/2005/8/layout/cycle5"/>
    <dgm:cxn modelId="{5E1EAFFA-7045-4C92-965B-C5DBFB4A1898}" type="presParOf" srcId="{49EE0A41-60D7-458B-A2B9-99C909E5932D}" destId="{FC129931-0357-41B3-81C8-D21E3FD88F7B}" srcOrd="13" destOrd="0" presId="urn:microsoft.com/office/officeart/2005/8/layout/cycle5"/>
    <dgm:cxn modelId="{A667978C-0F72-4A24-B5FA-F6E9081CEF03}" type="presParOf" srcId="{49EE0A41-60D7-458B-A2B9-99C909E5932D}" destId="{18A48C42-E367-4BDA-871F-C339255E476A}" srcOrd="14" destOrd="0" presId="urn:microsoft.com/office/officeart/2005/8/layout/cycle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33886-D866-43DA-B768-78822A4A88E1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42501-70EC-4C49-8EA6-ECA830727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77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42501-70EC-4C49-8EA6-ECA8307275A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9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42501-70EC-4C49-8EA6-ECA8307275A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7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3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49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846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9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72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3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87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59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00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8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5F528-2B4A-4C6C-B852-2BBEA10047E5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1F8CA-902E-4483-8354-013A6AD79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17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10" b="6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029" y="1803760"/>
            <a:ext cx="9089571" cy="2245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53754" y="2136152"/>
            <a:ext cx="914259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 ПСИХОЛОГО-ПЕДАГОГИЧЕСКОЙ НАПРАВЛЕННОСТИ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РАБОТЫ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sz="2000" b="1" dirty="0">
              <a:solidFill>
                <a:schemeClr val="bg1"/>
              </a:solidFill>
            </a:endParaRPr>
          </a:p>
          <a:p>
            <a:pPr algn="r"/>
            <a:r>
              <a:rPr lang="ru-RU" sz="2000" b="1" dirty="0">
                <a:solidFill>
                  <a:schemeClr val="bg1"/>
                </a:solidFill>
              </a:rPr>
              <a:t> Педагог-куратор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Потапова Наталья Александровна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03" y="117151"/>
            <a:ext cx="1226051" cy="1226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3754" y="449543"/>
            <a:ext cx="8490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Муниципальное казенное общеобразовательное учреждение «Средняя общеобразовательная школа </a:t>
            </a:r>
            <a:r>
              <a:rPr lang="ru-RU" b="1" dirty="0" err="1">
                <a:solidFill>
                  <a:schemeClr val="bg1"/>
                </a:solidFill>
              </a:rPr>
              <a:t>с.Ербогачен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8018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75149" y="203304"/>
            <a:ext cx="974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Психолого-педагогическая олимпиада Региональный тур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74" y="67656"/>
            <a:ext cx="1225402" cy="12254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84BEBF-C2EA-4688-A43E-E864ACB3A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0" y="365125"/>
            <a:ext cx="923925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AFD1D9-668A-4F7C-9C73-84FF41EADB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7 участников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Победитель – 1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Призер (2 место) – 3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Призер (3 место) - 2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99634A4-C914-42AF-B175-BA9EE6E451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477294"/>
            <a:ext cx="3876675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84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18" y="67656"/>
            <a:ext cx="1225402" cy="1225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7038" y="338951"/>
            <a:ext cx="9741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Региональный </a:t>
            </a:r>
            <a:r>
              <a:rPr lang="ru-RU" sz="2800" b="1" i="1" dirty="0" err="1">
                <a:solidFill>
                  <a:schemeClr val="bg1"/>
                </a:solidFill>
              </a:rPr>
              <a:t>квиз</a:t>
            </a:r>
            <a:r>
              <a:rPr lang="ru-RU" sz="2800" b="1" i="1" dirty="0">
                <a:solidFill>
                  <a:schemeClr val="bg1"/>
                </a:solidFill>
              </a:rPr>
              <a:t> «История образования в цифрах и фактах: Иркутская область»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6E8A8B1B-6620-4C9F-A8A9-498D8590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3D8103C-4E67-4FE6-B9E8-B07E92C630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909" y="1825625"/>
            <a:ext cx="3644627" cy="4753770"/>
          </a:xfrm>
          <a:prstGeom prst="rect">
            <a:avLst/>
          </a:prstGeo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xmlns="" id="{B236B89C-4E1D-4CEC-AE7C-E39837DFC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3255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Институт развития образования Иркутской области</a:t>
            </a:r>
          </a:p>
          <a:p>
            <a:pPr marL="0" indent="0" algn="ctr">
              <a:buNone/>
            </a:pPr>
            <a:r>
              <a:rPr lang="ru-RU" dirty="0"/>
              <a:t>ЛАУРЕАТЫ Регионального этапа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E2E4A955-9A58-412E-A839-C2498966E1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963373"/>
              </p:ext>
            </p:extLst>
          </p:nvPr>
        </p:nvGraphicFramePr>
        <p:xfrm>
          <a:off x="92075" y="92075"/>
          <a:ext cx="60166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Объект упаковщика для оболочки" showAsIcon="1" r:id="rId8" imgW="601920" imgH="521280" progId="Package">
                  <p:embed/>
                </p:oleObj>
              </mc:Choice>
              <mc:Fallback>
                <p:oleObj name="Объект упаковщика для оболочки" showAsIcon="1" r:id="rId8" imgW="601920" imgH="521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01663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90C7943-3D5C-4DDF-9F52-4D3B57876F0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153" y="3151188"/>
            <a:ext cx="4305693" cy="32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15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512"/>
            <a:ext cx="12192000" cy="1360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6" y="58614"/>
            <a:ext cx="1226051" cy="12260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00352" y="401235"/>
            <a:ext cx="977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АКЦИЯ «ДЕНЬ ЕДИНЫХ ДЕЙСТВИЙ»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343E9E-48D1-42CA-A5E2-703F319186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7" y="1561298"/>
            <a:ext cx="3736550" cy="498206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C1BB912-58BB-40D7-A0F6-BD8DE6BD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85C535F-D6D6-4A1A-BE87-3E1EE7A18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70" y="1875933"/>
            <a:ext cx="6546130" cy="1800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Региональная неделя молодых специалистов</a:t>
            </a:r>
          </a:p>
          <a:p>
            <a:pPr marL="0" indent="0" algn="ctr">
              <a:buNone/>
            </a:pPr>
            <a:r>
              <a:rPr lang="ru-RU" dirty="0"/>
              <a:t>«Кроссфит компетенций»</a:t>
            </a:r>
          </a:p>
        </p:txBody>
      </p:sp>
    </p:spTree>
    <p:extLst>
      <p:ext uri="{BB962C8B-B14F-4D97-AF65-F5344CB8AC3E}">
        <p14:creationId xmlns:p14="http://schemas.microsoft.com/office/powerpoint/2010/main" val="26486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512"/>
            <a:ext cx="12192000" cy="1360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7" y="0"/>
            <a:ext cx="1226051" cy="1226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9582" y="135971"/>
            <a:ext cx="7303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Участие в муниципальном этапе конкурса «Учитель года»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9BF783-2BFB-49B0-94C9-8DC0320E4B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07" y="1827947"/>
            <a:ext cx="5569093" cy="419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3E3494-F212-4A19-864A-8E9E89529D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900" y="1646705"/>
            <a:ext cx="3686022" cy="48954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BEA38BB-6EC9-4836-B762-19B4DD6FF4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764501"/>
            <a:ext cx="2595632" cy="19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38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512"/>
            <a:ext cx="12192000" cy="1360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7" y="0"/>
            <a:ext cx="1226051" cy="1226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3184" y="271944"/>
            <a:ext cx="974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Организация перемен в начальных классах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383F98-DCBA-4A05-B161-F2B3F1A5D4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47" y="1652983"/>
            <a:ext cx="2375555" cy="28733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B91A0EF-0D77-4B38-A85B-6242411C86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52" y="3566041"/>
            <a:ext cx="2273894" cy="30200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DEF882-8DEE-4D1B-A5BD-28672E4CD2F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144" y="1652983"/>
            <a:ext cx="2273894" cy="30200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2AE340-738C-4D17-A652-B9D90C5F16C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580" y="1652983"/>
            <a:ext cx="3600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2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512"/>
            <a:ext cx="12192000" cy="1360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7" y="0"/>
            <a:ext cx="1226051" cy="122605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CA1CEF0-2966-4D1A-8DD8-970F6347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644" y="76201"/>
            <a:ext cx="9231155" cy="98107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ВАХТА ПАМЯТИ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38C4F87-0674-4CE4-B2D8-BC5D53763A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42" y="1825625"/>
            <a:ext cx="3263503" cy="43513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2F952C-FC77-41BE-8BE5-DB38676C51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7" y="1825625"/>
            <a:ext cx="3263504" cy="4351338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F6415F7-8A02-4BF8-AEAB-4CD27D433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448297" y="1825625"/>
            <a:ext cx="389903" cy="444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D11C6A8-80B5-4422-ADC4-F537445B48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254" y="1343202"/>
            <a:ext cx="3874545" cy="29059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E5D0B7D-94BE-4816-9D61-1D84C1E9F1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446" y="3692951"/>
            <a:ext cx="2254875" cy="29947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E5E1A69-97D1-40D0-ADF7-B45C1A4F1C2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225" y="4476238"/>
            <a:ext cx="1984341" cy="19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5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657D04-30F1-4F6F-8CE7-06D4B3C08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5029"/>
            <a:ext cx="12058650" cy="62678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3BDAFD-E5B9-47A9-A162-1871451D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456D15-32C9-413C-817F-324CC11EA6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14" y="2630076"/>
            <a:ext cx="3942776" cy="264893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0B4A71B-8338-4560-93E1-C158FC629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Летний оздоровительный лагерь МКОУ СОШ с.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Ербогачен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23BD961-7C9F-40AE-8B56-FC9CBF0E2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Детский сад «Радуга»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3FCD39B9-A613-427C-806F-498CC33450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625" y="2488630"/>
            <a:ext cx="2816388" cy="28163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BB4147-3706-4357-9439-954BEA9AD3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645" y="4015819"/>
            <a:ext cx="2477056" cy="2477056"/>
          </a:xfrm>
          <a:prstGeom prst="rect">
            <a:avLst/>
          </a:prstGeo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xmlns="" id="{B2291DFB-A8BD-41C1-AE48-5DDCC4CB1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496" y="4352926"/>
            <a:ext cx="3165507" cy="19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64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CF37BB-A7F6-427E-A7DE-6F314F8F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2CCE89-8845-4119-AC55-86F1677EE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7200" b="1" dirty="0">
                <a:solidFill>
                  <a:srgbClr val="FFFF00"/>
                </a:solidFill>
              </a:rPr>
              <a:t>Солнечного</a:t>
            </a:r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мирного </a:t>
            </a:r>
            <a:r>
              <a:rPr lang="ru-RU" sz="7200" b="1" dirty="0">
                <a:solidFill>
                  <a:srgbClr val="00B050"/>
                </a:solidFill>
              </a:rPr>
              <a:t>и</a:t>
            </a:r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7200" b="1" dirty="0">
                <a:solidFill>
                  <a:srgbClr val="FF0000"/>
                </a:solidFill>
              </a:rPr>
              <a:t>безопасного</a:t>
            </a:r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7200" b="1" dirty="0">
                <a:solidFill>
                  <a:srgbClr val="FFFF00"/>
                </a:solidFill>
              </a:rPr>
              <a:t>л</a:t>
            </a:r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е</a:t>
            </a:r>
            <a:r>
              <a:rPr lang="ru-RU" sz="7200" b="1" dirty="0">
                <a:solidFill>
                  <a:srgbClr val="92D050"/>
                </a:solidFill>
              </a:rPr>
              <a:t>т</a:t>
            </a:r>
            <a:r>
              <a:rPr lang="ru-RU" sz="7200" b="1" dirty="0">
                <a:solidFill>
                  <a:srgbClr val="FF0000"/>
                </a:solidFill>
              </a:rPr>
              <a:t>а</a:t>
            </a:r>
            <a:r>
              <a:rPr lang="ru-RU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!</a:t>
            </a:r>
          </a:p>
          <a:p>
            <a:pPr marL="0" indent="0" algn="ctr">
              <a:buNone/>
            </a:pPr>
            <a:endParaRPr lang="ru-RU" sz="7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ru-RU" sz="7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ru-RU" sz="7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lvl="0" indent="0" algn="ctr">
              <a:buNone/>
            </a:pPr>
            <a:r>
              <a:rPr lang="ru-RU" sz="5800" b="1" dirty="0">
                <a:solidFill>
                  <a:srgbClr val="0989B1">
                    <a:lumMod val="60000"/>
                    <a:lumOff val="40000"/>
                  </a:srgbClr>
                </a:solidFill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7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A353FB-577C-46EE-A17F-049BAB5870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60" y="2133600"/>
            <a:ext cx="3078406" cy="2590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D0897C-CA13-4943-B905-98B3D90B79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10" y="2147887"/>
            <a:ext cx="4231239" cy="25622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88C8EA-1AAF-421A-926D-657C4427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192" y="2147887"/>
            <a:ext cx="3543747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5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0805" y="418747"/>
            <a:ext cx="865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chemeClr val="bg1"/>
                </a:solidFill>
              </a:rPr>
              <a:t>ЦЕЛЬ СОЗДАНИЯ И ЗАДАЧИ ДЕЯТЕЛЬНОСТИ ПППК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87" y="135312"/>
            <a:ext cx="1225402" cy="1225402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82804" y="1440343"/>
            <a:ext cx="11726944" cy="48756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31115" lvl="1" indent="-285750" algn="just" fontAlgn="base">
              <a:lnSpc>
                <a:spcPct val="111000"/>
              </a:lnSpc>
              <a:spcAft>
                <a:spcPts val="55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</a:pPr>
            <a:r>
              <a:rPr lang="ru-RU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класс – профильный класс (группа) общеобразовательной организации;</a:t>
            </a:r>
            <a:endParaRPr lang="ru-RU" altLang="ru-RU" sz="2400" b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marL="0" indent="0" algn="just"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Цель:</a:t>
            </a:r>
            <a:r>
              <a:rPr lang="ru-RU" altLang="ru-RU" sz="2400" dirty="0">
                <a:latin typeface="Corbel" panose="020B0503020204020204" pitchFamily="34" charset="0"/>
              </a:rPr>
              <a:t> сформировать устойчивую мотивацию на получение педагогической профессии.</a:t>
            </a:r>
            <a:endParaRPr lang="ru-RU" altLang="ru-RU" sz="2400" b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Задачи деятельности профильного психолого-педагогического класса:</a:t>
            </a:r>
          </a:p>
          <a:p>
            <a:pPr algn="just">
              <a:defRPr/>
            </a:pPr>
            <a:r>
              <a:rPr lang="ru-RU" altLang="ru-RU" sz="2400" dirty="0">
                <a:latin typeface="Corbel" panose="020B0503020204020204" pitchFamily="34" charset="0"/>
              </a:rPr>
              <a:t>создать образовательную среду, обеспечивающую погружение старшеклассников в педагогическую профессию;</a:t>
            </a:r>
          </a:p>
          <a:p>
            <a:pPr algn="just"/>
            <a:r>
              <a:rPr lang="ru-RU" sz="2400" dirty="0"/>
              <a:t>удовлетворить образовательные потребности  и развить общие и специальные  способности учащихся, ориентированных на продолжение образования по разным профилям педагогического образования;</a:t>
            </a:r>
          </a:p>
          <a:p>
            <a:pPr algn="just"/>
            <a:r>
              <a:rPr lang="ru-RU" sz="2400" dirty="0"/>
              <a:t>сформировать  профессиональную направленность учащихся и способность  к профессиональному самоопределению;</a:t>
            </a:r>
          </a:p>
          <a:p>
            <a:pPr algn="just"/>
            <a:r>
              <a:rPr lang="ru-RU" sz="2400" dirty="0"/>
              <a:t>обеспечить интеллектуальное, культурное, нравственное развитие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205873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452683" y="2012424"/>
            <a:ext cx="3961055" cy="41474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2000" b="1" i="1" dirty="0"/>
              <a:t>Профильное обучение в педагогическом классе ориентировано на изучение учащимися предметов психолого-педагогического цикла</a:t>
            </a:r>
          </a:p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2000" i="1" dirty="0"/>
              <a:t>Курс по психологии – 34 часа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ru-RU" sz="2000" i="1" dirty="0"/>
              <a:t>Курс по педагогике</a:t>
            </a:r>
            <a:r>
              <a:rPr lang="ru-RU" sz="2000" i="1" dirty="0">
                <a:solidFill>
                  <a:srgbClr val="FF0000"/>
                </a:solidFill>
              </a:rPr>
              <a:t> </a:t>
            </a:r>
            <a:r>
              <a:rPr lang="ru-RU" sz="2000" i="1" dirty="0"/>
              <a:t>– 34 часа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ru-RU" sz="2000" i="1" dirty="0"/>
              <a:t>Методика воспитательной работы (внеурочная деятельность) – через активные практики, участие в воспитательных событиях школы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ru-RU" sz="1600" b="1" i="1" dirty="0"/>
          </a:p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sz="1600" b="1" i="1" dirty="0"/>
          </a:p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sz="1600" b="1" i="1" dirty="0"/>
          </a:p>
          <a:p>
            <a:pPr algn="just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ru-RU" sz="1600" b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896292474"/>
              </p:ext>
            </p:extLst>
          </p:nvPr>
        </p:nvGraphicFramePr>
        <p:xfrm>
          <a:off x="4590855" y="1500181"/>
          <a:ext cx="7004114" cy="5004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3" y="0"/>
            <a:ext cx="1226051" cy="12260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3210" y="231841"/>
            <a:ext cx="8490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i="1" dirty="0">
                <a:solidFill>
                  <a:schemeClr val="bg1"/>
                </a:solidFill>
              </a:rPr>
              <a:t>ПРОГРАММА ПРОФИЛЬНОГО ПЕДАГОГИЧЕСКОГО КЛАССА</a:t>
            </a:r>
          </a:p>
          <a:p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436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6075522" y="1469090"/>
            <a:ext cx="5221287" cy="852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sz="1600" b="1" dirty="0">
              <a:latin typeface="Corbel" panose="020B0503020204020204" pitchFamily="34" charset="0"/>
            </a:endParaRPr>
          </a:p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1600" b="1" dirty="0">
                <a:latin typeface="Corbel" panose="020B0503020204020204" pitchFamily="34" charset="0"/>
              </a:rPr>
              <a:t>Способы реализации программы, ведущие к решению поставленных задач:</a:t>
            </a:r>
          </a:p>
          <a:p>
            <a:pPr marL="457200" lvl="1" indent="0" algn="just">
              <a:buFont typeface="Arial" panose="020B0604020202020204" pitchFamily="34" charset="0"/>
              <a:buNone/>
              <a:defRPr/>
            </a:pPr>
            <a:endParaRPr lang="ru-RU" sz="1400" dirty="0"/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042851" y="1663598"/>
            <a:ext cx="1506918" cy="907996"/>
            <a:chOff x="1189772" y="1253260"/>
            <a:chExt cx="1396917" cy="9079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89772" y="1253260"/>
              <a:ext cx="1396917" cy="90799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 txBox="1"/>
            <p:nvPr/>
          </p:nvSpPr>
          <p:spPr>
            <a:xfrm>
              <a:off x="1234097" y="1297585"/>
              <a:ext cx="1308267" cy="81934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/>
                <a:t>Квест, </a:t>
              </a:r>
              <a:r>
                <a:rPr lang="ru-RU" sz="1400" kern="1200" dirty="0" err="1"/>
                <a:t>квиз</a:t>
              </a:r>
              <a:endParaRPr lang="ru-RU" sz="1400" kern="12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739171" y="2734269"/>
            <a:ext cx="1525563" cy="907996"/>
            <a:chOff x="1189772" y="1253260"/>
            <a:chExt cx="1396917" cy="9079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189772" y="1253260"/>
              <a:ext cx="1396917" cy="90799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1234097" y="1297585"/>
              <a:ext cx="1308267" cy="81934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/>
                <a:t>Дни единых действий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549769" y="3827703"/>
            <a:ext cx="1526623" cy="907996"/>
            <a:chOff x="1189772" y="1253260"/>
            <a:chExt cx="1396917" cy="9079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189772" y="1253260"/>
              <a:ext cx="1396917" cy="90799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 txBox="1"/>
            <p:nvPr/>
          </p:nvSpPr>
          <p:spPr>
            <a:xfrm>
              <a:off x="1234097" y="1297585"/>
              <a:ext cx="1308267" cy="81934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/>
                <a:t>Семинарские занятия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02615" y="4987276"/>
            <a:ext cx="1518890" cy="907996"/>
            <a:chOff x="1189772" y="1253260"/>
            <a:chExt cx="1396917" cy="9079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189772" y="1253260"/>
              <a:ext cx="1396917" cy="90799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 txBox="1"/>
            <p:nvPr/>
          </p:nvSpPr>
          <p:spPr>
            <a:xfrm>
              <a:off x="1234097" y="1297585"/>
              <a:ext cx="1308267" cy="81934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/>
                <a:t>Профессиональные пробы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573156" y="3827703"/>
            <a:ext cx="1502366" cy="907996"/>
            <a:chOff x="1189772" y="1253260"/>
            <a:chExt cx="1396917" cy="9079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189772" y="1253260"/>
              <a:ext cx="1396917" cy="90799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 txBox="1"/>
            <p:nvPr/>
          </p:nvSpPr>
          <p:spPr>
            <a:xfrm>
              <a:off x="1234097" y="1297585"/>
              <a:ext cx="1308267" cy="81934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/>
                <a:t>Консультации 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486883" y="2689944"/>
            <a:ext cx="1502366" cy="907996"/>
            <a:chOff x="1189772" y="1253260"/>
            <a:chExt cx="1396917" cy="9079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1189772" y="1253260"/>
              <a:ext cx="1396917" cy="90799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 txBox="1"/>
            <p:nvPr/>
          </p:nvSpPr>
          <p:spPr>
            <a:xfrm>
              <a:off x="1234097" y="1297585"/>
              <a:ext cx="1308267" cy="81934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/>
                <a:t>Мастерская наставника  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755325" y="3827703"/>
            <a:ext cx="2648297" cy="1203898"/>
            <a:chOff x="1189772" y="1253260"/>
            <a:chExt cx="1396917" cy="9079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189772" y="1253260"/>
              <a:ext cx="1396917" cy="907996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 txBox="1"/>
            <p:nvPr/>
          </p:nvSpPr>
          <p:spPr>
            <a:xfrm>
              <a:off x="1234097" y="1297585"/>
              <a:ext cx="1308267" cy="81934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/>
                <a:t>Сбор портфолио ПППК </a:t>
              </a: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3" y="12815"/>
            <a:ext cx="1226051" cy="122605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28733" y="281255"/>
            <a:ext cx="8490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i="1" dirty="0">
                <a:solidFill>
                  <a:schemeClr val="bg1"/>
                </a:solidFill>
              </a:rPr>
              <a:t>СПОСОБЫ РЕАЛИЗАЦИИ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66309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28679" y="300285"/>
            <a:ext cx="8490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ВОСПИТАТЕЛЬНАЯ ДЕЯТЕЛЬНОСТЬ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14" y="67331"/>
            <a:ext cx="1226051" cy="1226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8764" y="1630816"/>
            <a:ext cx="4723686" cy="45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Воспитательная деятельность осуществляется обучающимися педагогического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класса в рамках программы через участие в подготовке, организации и проведении воспитательных событий в школе, основной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этой работы  является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 учащихся   умений и навыков организации воспитательной работы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Задачи: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-освоить технологии организации воспитательной работы;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-приобрести знания, умения, навыки работы в качестве вожатого, волонтёра, организатора внеклассных мероприятий.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33DF8C8F-7778-406F-A1F4-BE1E97CB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A5FB1C2C-92FD-4E96-A1BC-2285B1D85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280" y="1658508"/>
            <a:ext cx="3259697" cy="44508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879A85-AD6F-4346-A664-5B673F525C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920" y="2111011"/>
            <a:ext cx="2774691" cy="2089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241856-85EE-4F1B-8F74-07BC9EEE7B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128" y="4620513"/>
            <a:ext cx="2774691" cy="20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2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4214" y="326414"/>
            <a:ext cx="10079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bg1"/>
                </a:solidFill>
              </a:rPr>
              <a:t>Наставники ПППК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12" y="76693"/>
            <a:ext cx="1225402" cy="12254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7F3204-9125-42EA-8E2E-6BD7EEDB36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24" y="2445191"/>
            <a:ext cx="2919866" cy="38779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B9D7AB-3DDF-430E-AAAE-A7122DEF0A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525" y="1480834"/>
            <a:ext cx="3096863" cy="4113021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2472306A-A05E-46D6-B0A6-9B8F186AF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29C6D41A-200F-4915-9EAE-9FA3EFC8A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760" y="2055813"/>
            <a:ext cx="5488803" cy="4121150"/>
          </a:xfrm>
        </p:spPr>
        <p:txBody>
          <a:bodyPr/>
          <a:lstStyle/>
          <a:p>
            <a:pPr marL="742950" marR="31115" lvl="1" indent="-285750" algn="just" fontAlgn="base">
              <a:lnSpc>
                <a:spcPct val="111000"/>
              </a:lnSpc>
              <a:spcAft>
                <a:spcPts val="55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</a:pPr>
            <a:r>
              <a:rPr lang="ru-RU" sz="2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lang="ru-RU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учитель, классный руководитель, педагог дополнительного образования, сопровождающий подготовку профессиональных проб наставляемого ученика ПППК в психолого-педагогическом классе;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4BACAC-2874-4898-9048-F9164E372F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996" y="4184885"/>
            <a:ext cx="3034008" cy="22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8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18" y="67656"/>
            <a:ext cx="1225402" cy="12254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060" y="326414"/>
            <a:ext cx="8366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Профессиональные пробы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B2E5BA-A712-496B-B8E2-BD4B7217CE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66" y="1817914"/>
            <a:ext cx="2191733" cy="1461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A9F9B2-8208-4215-8C3C-FB16A21738C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804" y="1512260"/>
            <a:ext cx="2173481" cy="2884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791E7E-0BA7-4BE1-B537-206E246810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914" y="3736269"/>
            <a:ext cx="1928292" cy="2529367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B914ACCC-789B-487E-81FB-E46B41A7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9C58C7A7-A193-40B4-A17E-4F4DB8447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817" y="4713402"/>
            <a:ext cx="2192304" cy="1460369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767B027-58BC-42B6-AA1F-7FE178EC2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61674" y="2057400"/>
            <a:ext cx="5326145" cy="3811588"/>
          </a:xfrm>
        </p:spPr>
        <p:txBody>
          <a:bodyPr>
            <a:normAutofit lnSpcReduction="10000"/>
          </a:bodyPr>
          <a:lstStyle/>
          <a:p>
            <a:pPr marL="742950" marR="31115" lvl="1" indent="-285750" algn="just" fontAlgn="base">
              <a:lnSpc>
                <a:spcPct val="111000"/>
              </a:lnSpc>
              <a:spcAft>
                <a:spcPts val="55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</a:pPr>
            <a:r>
              <a:rPr lang="ru-RU" sz="240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профессиональная проба </a:t>
            </a:r>
            <a:r>
              <a:rPr lang="ru-RU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деятельность учащегося ПППК, предполагающая непосредственное участие в реализации образовательной деятельности, т.е. проведении учебного занятия, занятия в рамках курса внеурочной деятельности, внеклассного мероприятия и др.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13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010" y="304307"/>
            <a:ext cx="7303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Предметные недели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82" y="67656"/>
            <a:ext cx="1225402" cy="12254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C429FF-DD69-4D40-9EE9-D14FEF7151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53" y="1665021"/>
            <a:ext cx="6277186" cy="47263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9AB63A-641A-4B21-BA13-26ABF9A617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370" y="1665021"/>
            <a:ext cx="3565698" cy="47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07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82564" y="326414"/>
            <a:ext cx="7303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самоуправления»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39" y="67656"/>
            <a:ext cx="1225402" cy="12254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4BEFB5-5D18-428A-9D63-682BE8014D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92" y="1800878"/>
            <a:ext cx="5774962" cy="43831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2C773A-71C5-43E4-909D-FB945B0D97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07" y="1593487"/>
            <a:ext cx="2185861" cy="29030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76BF65-B4FC-48AD-9D29-28E0AC7B85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074" y="3045035"/>
            <a:ext cx="3002899" cy="36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98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422</Words>
  <Application>Microsoft Office PowerPoint</Application>
  <PresentationFormat>Широкоэкранный</PresentationFormat>
  <Paragraphs>76</Paragraphs>
  <Slides>17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Symbol</vt:lpstr>
      <vt:lpstr>Times New Roman</vt:lpstr>
      <vt:lpstr>Wingdings 2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ВАХТА ПАМЯТИ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210-1</dc:creator>
  <cp:lastModifiedBy>1</cp:lastModifiedBy>
  <cp:revision>66</cp:revision>
  <dcterms:created xsi:type="dcterms:W3CDTF">2022-11-10T07:46:32Z</dcterms:created>
  <dcterms:modified xsi:type="dcterms:W3CDTF">2026-06-25T08:44:38Z</dcterms:modified>
</cp:coreProperties>
</file>